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sigs" ContentType="application/vnd.openxmlformats-package.digital-signature-origi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_xmlsignatures/sig1.xml" ContentType="application/vnd.openxmlformats-package.digital-signature-xmlsignatur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64" r:id="rId6"/>
    <p:sldId id="265" r:id="rId7"/>
    <p:sldId id="267" r:id="rId8"/>
    <p:sldId id="259" r:id="rId9"/>
    <p:sldId id="266" r:id="rId10"/>
    <p:sldId id="270" r:id="rId11"/>
    <p:sldId id="262" r:id="rId12"/>
    <p:sldId id="269" r:id="rId13"/>
    <p:sldId id="272" r:id="rId14"/>
    <p:sldId id="271" r:id="rId15"/>
    <p:sldId id="274" r:id="rId16"/>
    <p:sldId id="278" r:id="rId17"/>
    <p:sldId id="279" r:id="rId18"/>
    <p:sldId id="280" r:id="rId19"/>
    <p:sldId id="283" r:id="rId20"/>
    <p:sldId id="282" r:id="rId21"/>
    <p:sldId id="284" r:id="rId22"/>
    <p:sldId id="281" r:id="rId23"/>
    <p:sldId id="285" r:id="rId24"/>
    <p:sldId id="275" r:id="rId25"/>
    <p:sldId id="286" r:id="rId26"/>
    <p:sldId id="287" r:id="rId27"/>
    <p:sldId id="288" r:id="rId28"/>
    <p:sldId id="290" r:id="rId29"/>
    <p:sldId id="289" r:id="rId30"/>
    <p:sldId id="291" r:id="rId31"/>
    <p:sldId id="295" r:id="rId32"/>
    <p:sldId id="301" r:id="rId33"/>
    <p:sldId id="296" r:id="rId34"/>
    <p:sldId id="294" r:id="rId35"/>
    <p:sldId id="293" r:id="rId36"/>
    <p:sldId id="298" r:id="rId37"/>
    <p:sldId id="297" r:id="rId38"/>
    <p:sldId id="300" r:id="rId39"/>
    <p:sldId id="302" r:id="rId40"/>
    <p:sldId id="299" r:id="rId41"/>
    <p:sldId id="304" r:id="rId42"/>
    <p:sldId id="303" r:id="rId43"/>
    <p:sldId id="306" r:id="rId44"/>
    <p:sldId id="307" r:id="rId4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8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ECA7C8-1304-4554-83E3-893A3CA600C8}"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625698-04AA-4815-B78F-BE9D23BD5F9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CA7C8-1304-4554-83E3-893A3CA600C8}" type="datetimeFigureOut">
              <a:rPr lang="es-ES" smtClean="0"/>
              <a:pPr/>
              <a:t>24/05/2017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25698-04AA-4815-B78F-BE9D23BD5F9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8" name="7 CuadroTexto"/>
          <p:cNvSpPr txBox="1"/>
          <p:nvPr/>
        </p:nvSpPr>
        <p:spPr>
          <a:xfrm>
            <a:off x="323528" y="1268760"/>
            <a:ext cx="8424936" cy="5355312"/>
          </a:xfrm>
          <a:prstGeom prst="rect">
            <a:avLst/>
          </a:prstGeom>
          <a:noFill/>
        </p:spPr>
        <p:txBody>
          <a:bodyPr wrap="square" rtlCol="0">
            <a:spAutoFit/>
          </a:bodyPr>
          <a:lstStyle/>
          <a:p>
            <a:pPr algn="ctr"/>
            <a:r>
              <a:rPr lang="es-ES" sz="6000" dirty="0" smtClean="0">
                <a:solidFill>
                  <a:schemeClr val="bg1"/>
                </a:solidFill>
                <a:latin typeface="Arial" pitchFamily="34" charset="0"/>
                <a:cs typeface="Arial" pitchFamily="34" charset="0"/>
              </a:rPr>
              <a:t>“El Juego de la Ballena</a:t>
            </a:r>
          </a:p>
          <a:p>
            <a:pPr algn="ctr"/>
            <a:endParaRPr lang="es-ES" sz="6000" dirty="0" smtClean="0">
              <a:solidFill>
                <a:schemeClr val="bg1"/>
              </a:solidFill>
              <a:latin typeface="Arial" pitchFamily="34" charset="0"/>
              <a:cs typeface="Arial" pitchFamily="34" charset="0"/>
            </a:endParaRPr>
          </a:p>
          <a:p>
            <a:pPr algn="ctr"/>
            <a:r>
              <a:rPr lang="es-ES" sz="6000" dirty="0" smtClean="0">
                <a:solidFill>
                  <a:schemeClr val="bg1"/>
                </a:solidFill>
                <a:latin typeface="Arial" pitchFamily="34" charset="0"/>
                <a:cs typeface="Arial" pitchFamily="34" charset="0"/>
              </a:rPr>
              <a:t> Azul” en España.</a:t>
            </a:r>
          </a:p>
          <a:p>
            <a:pPr algn="ctr"/>
            <a:r>
              <a:rPr lang="es-ES" sz="6000" dirty="0" smtClean="0">
                <a:solidFill>
                  <a:schemeClr val="bg1"/>
                </a:solidFill>
                <a:latin typeface="Arial" pitchFamily="34" charset="0"/>
                <a:cs typeface="Arial" pitchFamily="34" charset="0"/>
              </a:rPr>
              <a:t> </a:t>
            </a:r>
            <a:r>
              <a:rPr lang="es-ES" sz="4000" dirty="0" smtClean="0">
                <a:solidFill>
                  <a:schemeClr val="bg1"/>
                </a:solidFill>
                <a:latin typeface="Arial" pitchFamily="34" charset="0"/>
                <a:cs typeface="Arial" pitchFamily="34" charset="0"/>
              </a:rPr>
              <a:t>Parte I </a:t>
            </a:r>
            <a:r>
              <a:rPr lang="es-ES" sz="4000" i="1" dirty="0" smtClean="0">
                <a:solidFill>
                  <a:srgbClr val="FFC000"/>
                </a:solidFill>
                <a:latin typeface="Arial" pitchFamily="34" charset="0"/>
                <a:cs typeface="Arial" pitchFamily="34" charset="0"/>
              </a:rPr>
              <a:t>“Comportamental”</a:t>
            </a:r>
          </a:p>
          <a:p>
            <a:pPr algn="ctr"/>
            <a:endParaRPr lang="es-ES" sz="6000" dirty="0" smtClean="0">
              <a:solidFill>
                <a:schemeClr val="bg1"/>
              </a:solidFill>
              <a:latin typeface="Arial" pitchFamily="34" charset="0"/>
              <a:cs typeface="Arial" pitchFamily="34" charset="0"/>
            </a:endParaRPr>
          </a:p>
          <a:p>
            <a:pPr algn="ctr"/>
            <a:r>
              <a:rPr lang="es-ES" sz="1200" b="1" dirty="0" smtClean="0">
                <a:solidFill>
                  <a:schemeClr val="bg1"/>
                </a:solidFill>
                <a:latin typeface="Arial" pitchFamily="34" charset="0"/>
                <a:cs typeface="Arial" pitchFamily="34" charset="0"/>
              </a:rPr>
              <a:t>                                                                                                                             </a:t>
            </a:r>
          </a:p>
          <a:p>
            <a:pPr algn="ctr"/>
            <a:r>
              <a:rPr lang="es-ES" sz="1200" b="1" dirty="0">
                <a:solidFill>
                  <a:schemeClr val="bg1"/>
                </a:solidFill>
                <a:latin typeface="Arial" pitchFamily="34" charset="0"/>
                <a:cs typeface="Arial" pitchFamily="34" charset="0"/>
              </a:rPr>
              <a:t> </a:t>
            </a:r>
            <a:r>
              <a:rPr lang="es-ES" sz="1200" b="1" dirty="0" smtClean="0">
                <a:solidFill>
                  <a:schemeClr val="bg1"/>
                </a:solidFill>
                <a:latin typeface="Arial" pitchFamily="34" charset="0"/>
                <a:cs typeface="Arial" pitchFamily="34" charset="0"/>
              </a:rPr>
              <a:t>                                                                                                                              </a:t>
            </a:r>
            <a:r>
              <a:rPr lang="es-ES" sz="1200" b="1" dirty="0" smtClean="0">
                <a:solidFill>
                  <a:srgbClr val="FFC000"/>
                </a:solidFill>
                <a:latin typeface="Arial" pitchFamily="34" charset="0"/>
                <a:cs typeface="Arial" pitchFamily="34" charset="0"/>
              </a:rPr>
              <a:t>Profesor D. Diego Miranda.</a:t>
            </a:r>
          </a:p>
          <a:p>
            <a:pPr algn="ctr"/>
            <a:r>
              <a:rPr lang="es-ES" sz="900" dirty="0" smtClean="0">
                <a:solidFill>
                  <a:schemeClr val="bg1"/>
                </a:solidFill>
                <a:latin typeface="Arial" pitchFamily="34" charset="0"/>
                <a:cs typeface="Arial" pitchFamily="34" charset="0"/>
              </a:rPr>
              <a:t>                                                                                                                                                                         Criminólogo y Analista de Conducta.</a:t>
            </a:r>
          </a:p>
          <a:p>
            <a:pPr algn="ctr"/>
            <a:r>
              <a:rPr lang="es-ES" sz="900" dirty="0" smtClean="0">
                <a:solidFill>
                  <a:schemeClr val="bg1"/>
                </a:solidFill>
                <a:latin typeface="Arial" pitchFamily="34" charset="0"/>
                <a:cs typeface="Arial" pitchFamily="34" charset="0"/>
              </a:rPr>
              <a:t>                                                                                                                                                                                       Director de Operaciones Grupo GEES Spain</a:t>
            </a:r>
            <a:endParaRPr lang="es-ES" sz="900" dirty="0">
              <a:solidFill>
                <a:schemeClr val="bg1"/>
              </a:solidFill>
              <a:latin typeface="Arial" pitchFamily="34" charset="0"/>
              <a:cs typeface="Arial" pitchFamily="34" charset="0"/>
            </a:endParaRPr>
          </a:p>
        </p:txBody>
      </p:sp>
      <p:sp>
        <p:nvSpPr>
          <p:cNvPr id="6" name="5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836712"/>
            <a:ext cx="8568952" cy="5653216"/>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¿Hay algún </a:t>
            </a:r>
            <a:r>
              <a:rPr lang="es-ES" sz="3200" dirty="0" smtClean="0">
                <a:solidFill>
                  <a:srgbClr val="FFC000"/>
                </a:solidFill>
                <a:latin typeface="Arial" pitchFamily="34" charset="0"/>
                <a:cs typeface="Arial" pitchFamily="34" charset="0"/>
              </a:rPr>
              <a:t>momento especialmente crítico</a:t>
            </a:r>
            <a:r>
              <a:rPr lang="es-ES" sz="3200" dirty="0" smtClean="0">
                <a:solidFill>
                  <a:schemeClr val="bg1"/>
                </a:solidFill>
                <a:latin typeface="Arial" pitchFamily="34" charset="0"/>
                <a:cs typeface="Arial" pitchFamily="34" charset="0"/>
              </a:rPr>
              <a:t>?</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Aunque </a:t>
            </a:r>
            <a:r>
              <a:rPr lang="es-ES" sz="3200" b="1" dirty="0" smtClean="0">
                <a:solidFill>
                  <a:schemeClr val="bg1"/>
                </a:solidFill>
                <a:latin typeface="Arial" pitchFamily="34" charset="0"/>
                <a:cs typeface="Arial" pitchFamily="34" charset="0"/>
              </a:rPr>
              <a:t>todas las pruebas son terribles</a:t>
            </a:r>
            <a:r>
              <a:rPr lang="es-ES" sz="3200" dirty="0" smtClean="0">
                <a:solidFill>
                  <a:schemeClr val="bg1"/>
                </a:solidFill>
                <a:latin typeface="Arial" pitchFamily="34" charset="0"/>
                <a:cs typeface="Arial" pitchFamily="34" charset="0"/>
              </a:rPr>
              <a:t>, si hay un momento en el ecuador del juego que es especialmente crítico, se trata de la </a:t>
            </a:r>
            <a:r>
              <a:rPr lang="es-ES" sz="3200" b="1" dirty="0" smtClean="0">
                <a:solidFill>
                  <a:srgbClr val="FFC000"/>
                </a:solidFill>
                <a:latin typeface="Arial" pitchFamily="34" charset="0"/>
                <a:cs typeface="Arial" pitchFamily="34" charset="0"/>
              </a:rPr>
              <a:t>prueba número 26</a:t>
            </a:r>
            <a:r>
              <a:rPr lang="es-ES" sz="3200" dirty="0" smtClean="0">
                <a:solidFill>
                  <a:schemeClr val="bg1"/>
                </a:solidFill>
                <a:latin typeface="Arial" pitchFamily="34" charset="0"/>
                <a:cs typeface="Arial" pitchFamily="34" charset="0"/>
              </a:rPr>
              <a:t>, ya que </a:t>
            </a:r>
            <a:r>
              <a:rPr lang="es-ES" sz="3200" dirty="0" smtClean="0">
                <a:solidFill>
                  <a:srgbClr val="FFC000"/>
                </a:solidFill>
                <a:latin typeface="Arial" pitchFamily="34" charset="0"/>
                <a:cs typeface="Arial" pitchFamily="34" charset="0"/>
              </a:rPr>
              <a:t>el guardián indica al participante la fecha de su muerte</a:t>
            </a:r>
            <a:r>
              <a:rPr lang="es-ES" sz="3200" dirty="0" smtClean="0">
                <a:solidFill>
                  <a:schemeClr val="bg1"/>
                </a:solidFill>
                <a:latin typeface="Arial" pitchFamily="34" charset="0"/>
                <a:cs typeface="Arial" pitchFamily="34" charset="0"/>
              </a:rPr>
              <a:t>.</a:t>
            </a:r>
            <a:r>
              <a:rPr lang="es-ES" dirty="0" smtClean="0"/>
              <a:t> </a:t>
            </a:r>
            <a:endParaRPr lang="es-ES" dirty="0"/>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568952" cy="58477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Redes sociales </a:t>
            </a:r>
            <a:r>
              <a:rPr lang="es-ES" sz="3200" dirty="0" smtClean="0">
                <a:solidFill>
                  <a:srgbClr val="FFC000"/>
                </a:solidFill>
                <a:latin typeface="Arial" pitchFamily="34" charset="0"/>
                <a:cs typeface="Arial" pitchFamily="34" charset="0"/>
              </a:rPr>
              <a:t>reales</a:t>
            </a:r>
            <a:r>
              <a:rPr lang="es-ES" sz="3200" dirty="0" smtClean="0">
                <a:solidFill>
                  <a:schemeClr val="bg1"/>
                </a:solidFill>
                <a:latin typeface="Arial" pitchFamily="34" charset="0"/>
                <a:cs typeface="Arial" pitchFamily="34" charset="0"/>
              </a:rPr>
              <a:t>, comunidades y grupos </a:t>
            </a:r>
            <a:r>
              <a:rPr lang="es-ES" dirty="0" smtClean="0"/>
              <a:t> </a:t>
            </a:r>
            <a:endParaRPr lang="es-ES" dirty="0"/>
          </a:p>
        </p:txBody>
      </p:sp>
      <p:pic>
        <p:nvPicPr>
          <p:cNvPr id="20482" name="Picture 2" descr="ballena azul grupo facebook"/>
          <p:cNvPicPr>
            <a:picLocks noChangeAspect="1" noChangeArrowheads="1"/>
          </p:cNvPicPr>
          <p:nvPr/>
        </p:nvPicPr>
        <p:blipFill>
          <a:blip r:embed="rId5" cstate="print"/>
          <a:srcRect/>
          <a:stretch>
            <a:fillRect/>
          </a:stretch>
        </p:blipFill>
        <p:spPr bwMode="auto">
          <a:xfrm>
            <a:off x="611560" y="1556792"/>
            <a:ext cx="4108293" cy="4680520"/>
          </a:xfrm>
          <a:prstGeom prst="rect">
            <a:avLst/>
          </a:prstGeom>
          <a:noFill/>
        </p:spPr>
      </p:pic>
      <p:pic>
        <p:nvPicPr>
          <p:cNvPr id="20484" name="Picture 4" descr="http://fotografias.tecnoxplora.com/clipping/cmsimages02/2017/05/03/4D6DBDB5-0BF6-4653-B9A6-C6A4B9F58CCE/64.jpg"/>
          <p:cNvPicPr>
            <a:picLocks noChangeAspect="1" noChangeArrowheads="1"/>
          </p:cNvPicPr>
          <p:nvPr/>
        </p:nvPicPr>
        <p:blipFill>
          <a:blip r:embed="rId6" cstate="print"/>
          <a:srcRect/>
          <a:stretch>
            <a:fillRect/>
          </a:stretch>
        </p:blipFill>
        <p:spPr bwMode="auto">
          <a:xfrm>
            <a:off x="4788024" y="1556792"/>
            <a:ext cx="3744416" cy="1924051"/>
          </a:xfrm>
          <a:prstGeom prst="rect">
            <a:avLst/>
          </a:prstGeom>
          <a:noFill/>
        </p:spPr>
      </p:pic>
      <p:pic>
        <p:nvPicPr>
          <p:cNvPr id="20486" name="Picture 6" descr="Resultado de imagen de Blue whale game"/>
          <p:cNvPicPr>
            <a:picLocks noChangeAspect="1" noChangeArrowheads="1"/>
          </p:cNvPicPr>
          <p:nvPr/>
        </p:nvPicPr>
        <p:blipFill>
          <a:blip r:embed="rId7" cstate="print"/>
          <a:srcRect r="23342"/>
          <a:stretch>
            <a:fillRect/>
          </a:stretch>
        </p:blipFill>
        <p:spPr bwMode="auto">
          <a:xfrm>
            <a:off x="4788024" y="3501008"/>
            <a:ext cx="3744416" cy="2736304"/>
          </a:xfrm>
          <a:prstGeom prst="rect">
            <a:avLst/>
          </a:prstGeom>
          <a:noFill/>
        </p:spPr>
      </p:pic>
      <p:sp>
        <p:nvSpPr>
          <p:cNvPr id="9" name="8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568952" cy="5509200"/>
          </a:xfrm>
          <a:prstGeom prst="rect">
            <a:avLst/>
          </a:prstGeom>
          <a:noFill/>
        </p:spPr>
        <p:txBody>
          <a:bodyPr wrap="square" rtlCol="0">
            <a:spAutoFit/>
          </a:bodyPr>
          <a:lstStyle/>
          <a:p>
            <a:r>
              <a:rPr lang="es-ES" sz="3200" dirty="0" err="1" smtClean="0">
                <a:solidFill>
                  <a:schemeClr val="bg1"/>
                </a:solidFill>
                <a:latin typeface="Arial" pitchFamily="34" charset="0"/>
                <a:cs typeface="Arial" pitchFamily="34" charset="0"/>
              </a:rPr>
              <a:t>Yulia</a:t>
            </a:r>
            <a:r>
              <a:rPr lang="es-ES" sz="3200" dirty="0" smtClean="0">
                <a:solidFill>
                  <a:schemeClr val="bg1"/>
                </a:solidFill>
                <a:latin typeface="Arial" pitchFamily="34" charset="0"/>
                <a:cs typeface="Arial" pitchFamily="34" charset="0"/>
              </a:rPr>
              <a:t> </a:t>
            </a:r>
            <a:r>
              <a:rPr lang="es-ES" sz="3200" dirty="0" err="1" smtClean="0">
                <a:solidFill>
                  <a:schemeClr val="bg1"/>
                </a:solidFill>
                <a:latin typeface="Arial" pitchFamily="34" charset="0"/>
                <a:cs typeface="Arial" pitchFamily="34" charset="0"/>
              </a:rPr>
              <a:t>Konstantinova</a:t>
            </a:r>
            <a:r>
              <a:rPr lang="es-ES" sz="3200" dirty="0" smtClean="0">
                <a:solidFill>
                  <a:schemeClr val="bg1"/>
                </a:solidFill>
                <a:latin typeface="Arial" pitchFamily="34" charset="0"/>
                <a:cs typeface="Arial" pitchFamily="34" charset="0"/>
              </a:rPr>
              <a:t> 15 y </a:t>
            </a:r>
            <a:r>
              <a:rPr lang="es-ES" sz="3200" dirty="0" err="1" smtClean="0">
                <a:solidFill>
                  <a:schemeClr val="bg1"/>
                </a:solidFill>
                <a:latin typeface="Arial" pitchFamily="34" charset="0"/>
                <a:cs typeface="Arial" pitchFamily="34" charset="0"/>
              </a:rPr>
              <a:t>Veronika</a:t>
            </a:r>
            <a:r>
              <a:rPr lang="es-ES" sz="3200" dirty="0" smtClean="0">
                <a:solidFill>
                  <a:schemeClr val="bg1"/>
                </a:solidFill>
                <a:latin typeface="Arial" pitchFamily="34" charset="0"/>
                <a:cs typeface="Arial" pitchFamily="34" charset="0"/>
              </a:rPr>
              <a:t> </a:t>
            </a:r>
            <a:r>
              <a:rPr lang="es-ES" sz="3200" dirty="0" err="1" smtClean="0">
                <a:solidFill>
                  <a:schemeClr val="bg1"/>
                </a:solidFill>
                <a:latin typeface="Arial" pitchFamily="34" charset="0"/>
                <a:cs typeface="Arial" pitchFamily="34" charset="0"/>
              </a:rPr>
              <a:t>Volkova</a:t>
            </a:r>
            <a:r>
              <a:rPr lang="es-ES" sz="3200" dirty="0" smtClean="0">
                <a:solidFill>
                  <a:schemeClr val="bg1"/>
                </a:solidFill>
                <a:latin typeface="Arial" pitchFamily="34" charset="0"/>
                <a:cs typeface="Arial" pitchFamily="34" charset="0"/>
              </a:rPr>
              <a:t> 16</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a:solidFill>
                  <a:schemeClr val="bg1"/>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                                                             </a:t>
            </a:r>
            <a:r>
              <a:rPr lang="es-ES" sz="3200" dirty="0" err="1" smtClean="0">
                <a:solidFill>
                  <a:srgbClr val="FFC000"/>
                </a:solidFill>
                <a:latin typeface="Arial" pitchFamily="34" charset="0"/>
                <a:cs typeface="Arial" pitchFamily="34" charset="0"/>
              </a:rPr>
              <a:t>Us</a:t>
            </a:r>
            <a:endParaRPr lang="es-ES" dirty="0">
              <a:solidFill>
                <a:srgbClr val="FFC000"/>
              </a:solidFill>
            </a:endParaRPr>
          </a:p>
        </p:txBody>
      </p:sp>
      <p:pic>
        <p:nvPicPr>
          <p:cNvPr id="23554" name="Picture 2" descr="Resultado de imagen de Blue whale game"/>
          <p:cNvPicPr>
            <a:picLocks noChangeAspect="1" noChangeArrowheads="1"/>
          </p:cNvPicPr>
          <p:nvPr/>
        </p:nvPicPr>
        <p:blipFill>
          <a:blip r:embed="rId5" cstate="print"/>
          <a:srcRect/>
          <a:stretch>
            <a:fillRect/>
          </a:stretch>
        </p:blipFill>
        <p:spPr bwMode="auto">
          <a:xfrm>
            <a:off x="1259632" y="1628800"/>
            <a:ext cx="6912768" cy="4896544"/>
          </a:xfrm>
          <a:prstGeom prst="rect">
            <a:avLst/>
          </a:prstGeom>
          <a:noFill/>
        </p:spPr>
      </p:pic>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052736"/>
            <a:ext cx="8568952" cy="5632311"/>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España los CFSE y la </a:t>
            </a:r>
            <a:r>
              <a:rPr lang="es-ES" sz="3200" dirty="0">
                <a:solidFill>
                  <a:schemeClr val="bg1"/>
                </a:solidFill>
                <a:latin typeface="Arial" pitchFamily="34" charset="0"/>
                <a:cs typeface="Arial" pitchFamily="34" charset="0"/>
              </a:rPr>
              <a:t>b</a:t>
            </a:r>
            <a:r>
              <a:rPr lang="es-ES" sz="3200" dirty="0" smtClean="0">
                <a:solidFill>
                  <a:schemeClr val="bg1"/>
                </a:solidFill>
                <a:latin typeface="Arial" pitchFamily="34" charset="0"/>
                <a:cs typeface="Arial" pitchFamily="34" charset="0"/>
              </a:rPr>
              <a:t>allena azul…</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Ni Policía Nacional ni Guardia Civil, se han referido de </a:t>
            </a:r>
            <a:r>
              <a:rPr lang="es-ES" sz="3200" dirty="0" smtClean="0">
                <a:solidFill>
                  <a:srgbClr val="FFC000"/>
                </a:solidFill>
                <a:latin typeface="Arial" pitchFamily="34" charset="0"/>
                <a:cs typeface="Arial" pitchFamily="34" charset="0"/>
              </a:rPr>
              <a:t>forma específica </a:t>
            </a:r>
            <a:r>
              <a:rPr lang="es-ES" sz="3200" dirty="0" smtClean="0">
                <a:solidFill>
                  <a:schemeClr val="bg1"/>
                </a:solidFill>
                <a:latin typeface="Arial" pitchFamily="34" charset="0"/>
                <a:cs typeface="Arial" pitchFamily="34" charset="0"/>
              </a:rPr>
              <a:t>hasta ahora a esta problemática.</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1000" dirty="0" smtClean="0">
              <a:solidFill>
                <a:schemeClr val="bg1"/>
              </a:solidFill>
              <a:latin typeface="Arial" pitchFamily="34" charset="0"/>
              <a:cs typeface="Arial" pitchFamily="34" charset="0"/>
            </a:endParaRPr>
          </a:p>
          <a:p>
            <a:endParaRPr lang="es-ES" sz="1000" dirty="0">
              <a:solidFill>
                <a:schemeClr val="bg1"/>
              </a:solidFill>
              <a:latin typeface="Arial" pitchFamily="34" charset="0"/>
              <a:cs typeface="Arial" pitchFamily="34" charset="0"/>
            </a:endParaRPr>
          </a:p>
          <a:p>
            <a:endParaRPr lang="es-ES" sz="1000" dirty="0" smtClean="0">
              <a:solidFill>
                <a:schemeClr val="bg1"/>
              </a:solidFill>
              <a:latin typeface="Arial" pitchFamily="34" charset="0"/>
              <a:cs typeface="Arial" pitchFamily="34" charset="0"/>
            </a:endParaRPr>
          </a:p>
          <a:p>
            <a:r>
              <a:rPr lang="es-ES" sz="1000" b="1" dirty="0" smtClean="0">
                <a:solidFill>
                  <a:srgbClr val="FFC000"/>
                </a:solidFill>
                <a:latin typeface="Arial" pitchFamily="34" charset="0"/>
                <a:cs typeface="Arial" pitchFamily="34" charset="0"/>
              </a:rPr>
              <a:t>Esta diapositiva no es una crítica, tan solo es una observación, queriendo significar lo mucho y bien que nuestros CFSE trabajan.  </a:t>
            </a:r>
            <a:r>
              <a:rPr lang="es-ES" sz="1000" b="1" dirty="0" smtClean="0">
                <a:solidFill>
                  <a:srgbClr val="FFC000"/>
                </a:solidFill>
              </a:rPr>
              <a:t> </a:t>
            </a:r>
            <a:endParaRPr lang="es-ES" sz="1000" b="1" dirty="0">
              <a:solidFill>
                <a:srgbClr val="FFC000"/>
              </a:solidFill>
            </a:endParaRPr>
          </a:p>
        </p:txBody>
      </p:sp>
      <p:pic>
        <p:nvPicPr>
          <p:cNvPr id="8" name="Picture 5"/>
          <p:cNvPicPr>
            <a:picLocks noChangeAspect="1" noChangeArrowheads="1"/>
          </p:cNvPicPr>
          <p:nvPr/>
        </p:nvPicPr>
        <p:blipFill>
          <a:blip r:embed="rId5" cstate="print"/>
          <a:srcRect l="62606" t="38849" r="21448" b="41201"/>
          <a:stretch>
            <a:fillRect/>
          </a:stretch>
        </p:blipFill>
        <p:spPr bwMode="auto">
          <a:xfrm>
            <a:off x="3635896" y="4581128"/>
            <a:ext cx="5321012" cy="187220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1268760"/>
            <a:ext cx="8568952" cy="58477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En</a:t>
            </a:r>
            <a:r>
              <a:rPr lang="es-ES" dirty="0" smtClean="0"/>
              <a:t> </a:t>
            </a:r>
            <a:endParaRPr lang="es-ES" dirty="0"/>
          </a:p>
        </p:txBody>
      </p:sp>
      <p:pic>
        <p:nvPicPr>
          <p:cNvPr id="30722" name="Picture 2" descr="https://static.novayagazeta.ru/storage/content/pictures/2506/content_001_______02.jpg"/>
          <p:cNvPicPr>
            <a:picLocks noChangeAspect="1" noChangeArrowheads="1"/>
          </p:cNvPicPr>
          <p:nvPr/>
        </p:nvPicPr>
        <p:blipFill>
          <a:blip r:embed="rId2" cstate="print"/>
          <a:srcRect/>
          <a:stretch>
            <a:fillRect/>
          </a:stretch>
        </p:blipFill>
        <p:spPr bwMode="auto">
          <a:xfrm>
            <a:off x="107504" y="116632"/>
            <a:ext cx="8928992" cy="6624736"/>
          </a:xfrm>
          <a:prstGeom prst="rect">
            <a:avLst/>
          </a:prstGeom>
          <a:noFill/>
        </p:spPr>
      </p:pic>
      <p:pic>
        <p:nvPicPr>
          <p:cNvPr id="8" name="7 Imagen" descr="Logo CIE Grupo GEES Spain Universidad Horizontal.png"/>
          <p:cNvPicPr>
            <a:picLocks noChangeAspect="1"/>
          </p:cNvPicPr>
          <p:nvPr/>
        </p:nvPicPr>
        <p:blipFill>
          <a:blip r:embed="rId3" cstate="print"/>
          <a:stretch>
            <a:fillRect/>
          </a:stretch>
        </p:blipFill>
        <p:spPr>
          <a:xfrm>
            <a:off x="323528" y="260648"/>
            <a:ext cx="3446512" cy="592368"/>
          </a:xfrm>
          <a:prstGeom prst="rect">
            <a:avLst/>
          </a:prstGeom>
        </p:spPr>
      </p:pic>
      <p:pic>
        <p:nvPicPr>
          <p:cNvPr id="9" name="8 Imagen" descr="GEES MIRANDA.png"/>
          <p:cNvPicPr>
            <a:picLocks noChangeAspect="1"/>
          </p:cNvPicPr>
          <p:nvPr/>
        </p:nvPicPr>
        <p:blipFill>
          <a:blip r:embed="rId4" cstate="print"/>
          <a:srcRect l="13250" t="10101" r="9050" b="3801"/>
          <a:stretch>
            <a:fillRect/>
          </a:stretch>
        </p:blipFill>
        <p:spPr>
          <a:xfrm>
            <a:off x="8388424" y="188640"/>
            <a:ext cx="576064" cy="638341"/>
          </a:xfrm>
          <a:prstGeom prst="rect">
            <a:avLst/>
          </a:prstGeom>
        </p:spPr>
      </p:pic>
      <p:sp>
        <p:nvSpPr>
          <p:cNvPr id="10" name="9 Rectángulo"/>
          <p:cNvSpPr/>
          <p:nvPr/>
        </p:nvSpPr>
        <p:spPr>
          <a:xfrm>
            <a:off x="179512" y="5445223"/>
            <a:ext cx="8784976" cy="1077218"/>
          </a:xfrm>
          <a:prstGeom prst="rect">
            <a:avLst/>
          </a:prstGeom>
        </p:spPr>
        <p:txBody>
          <a:bodyPr wrap="square">
            <a:spAutoFit/>
          </a:bodyPr>
          <a:lstStyle/>
          <a:p>
            <a:r>
              <a:rPr lang="es-ES" sz="3200" b="1" dirty="0" smtClean="0">
                <a:solidFill>
                  <a:srgbClr val="FFC000"/>
                </a:solidFill>
                <a:latin typeface="Arial" pitchFamily="34" charset="0"/>
                <a:cs typeface="Arial" pitchFamily="34" charset="0"/>
              </a:rPr>
              <a:t>             Imagen “iconografía” real: </a:t>
            </a:r>
            <a:r>
              <a:rPr lang="es-ES" sz="3200" b="1" dirty="0" smtClean="0">
                <a:solidFill>
                  <a:schemeClr val="bg1"/>
                </a:solidFill>
                <a:latin typeface="Arial" pitchFamily="34" charset="0"/>
                <a:cs typeface="Arial" pitchFamily="34" charset="0"/>
              </a:rPr>
              <a:t># F57</a:t>
            </a:r>
          </a:p>
          <a:p>
            <a:r>
              <a:rPr lang="es-ES" sz="3200" b="1" dirty="0" smtClean="0">
                <a:solidFill>
                  <a:schemeClr val="bg1"/>
                </a:solidFill>
                <a:latin typeface="Arial" pitchFamily="34" charset="0"/>
                <a:cs typeface="Arial" pitchFamily="34" charset="0"/>
              </a:rPr>
              <a:t> # F58 # </a:t>
            </a:r>
            <a:r>
              <a:rPr lang="es-ES" sz="3200" b="1" dirty="0" err="1" smtClean="0">
                <a:solidFill>
                  <a:schemeClr val="bg1"/>
                </a:solidFill>
                <a:latin typeface="Arial" pitchFamily="34" charset="0"/>
                <a:cs typeface="Arial" pitchFamily="34" charset="0"/>
              </a:rPr>
              <a:t>tihiydom</a:t>
            </a:r>
            <a:r>
              <a:rPr lang="es-ES" sz="3200" b="1" dirty="0" smtClean="0">
                <a:solidFill>
                  <a:schemeClr val="bg1"/>
                </a:solidFill>
                <a:latin typeface="Arial" pitchFamily="34" charset="0"/>
                <a:cs typeface="Arial" pitchFamily="34" charset="0"/>
              </a:rPr>
              <a:t> </a:t>
            </a:r>
            <a:r>
              <a:rPr lang="es-ES" sz="3200" b="1" dirty="0" err="1">
                <a:solidFill>
                  <a:schemeClr val="bg1"/>
                </a:solidFill>
                <a:latin typeface="Arial" pitchFamily="34" charset="0"/>
                <a:cs typeface="Arial" pitchFamily="34" charset="0"/>
              </a:rPr>
              <a:t>Rina</a:t>
            </a:r>
            <a:r>
              <a:rPr lang="es-ES" sz="3200" b="1" dirty="0">
                <a:solidFill>
                  <a:schemeClr val="bg1"/>
                </a:solidFill>
                <a:latin typeface="Arial" pitchFamily="34" charset="0"/>
                <a:cs typeface="Arial" pitchFamily="34" charset="0"/>
              </a:rPr>
              <a:t> </a:t>
            </a:r>
            <a:r>
              <a:rPr lang="es-ES" sz="3200" b="1" dirty="0" err="1" smtClean="0">
                <a:solidFill>
                  <a:schemeClr val="bg1"/>
                </a:solidFill>
                <a:latin typeface="Arial" pitchFamily="34" charset="0"/>
                <a:cs typeface="Arial" pitchFamily="34" charset="0"/>
              </a:rPr>
              <a:t>nyapoka</a:t>
            </a:r>
            <a:r>
              <a:rPr lang="es-ES" sz="3200" b="1" dirty="0" smtClean="0">
                <a:solidFill>
                  <a:schemeClr val="bg1"/>
                </a:solidFill>
                <a:latin typeface="Arial" pitchFamily="34" charset="0"/>
                <a:cs typeface="Arial" pitchFamily="34" charset="0"/>
              </a:rPr>
              <a:t> # </a:t>
            </a:r>
            <a:r>
              <a:rPr lang="es-ES" sz="3200" b="1" dirty="0" err="1" smtClean="0">
                <a:solidFill>
                  <a:schemeClr val="bg1"/>
                </a:solidFill>
                <a:latin typeface="Arial" pitchFamily="34" charset="0"/>
                <a:cs typeface="Arial" pitchFamily="34" charset="0"/>
              </a:rPr>
              <a:t>morekitov</a:t>
            </a:r>
            <a:endParaRPr lang="es-ES" sz="3200" b="1" dirty="0">
              <a:solidFill>
                <a:schemeClr val="bg1"/>
              </a:solidFill>
              <a:latin typeface="Arial" pitchFamily="34" charset="0"/>
              <a:cs typeface="Arial" pitchFamily="34" charset="0"/>
            </a:endParaRPr>
          </a:p>
        </p:txBody>
      </p:sp>
      <p:pic>
        <p:nvPicPr>
          <p:cNvPr id="30724" name="Picture 4" descr="https://static.novayagazeta.ru/storage/content/pictures/2508/content_001_______04.png"/>
          <p:cNvPicPr>
            <a:picLocks noChangeAspect="1" noChangeArrowheads="1"/>
          </p:cNvPicPr>
          <p:nvPr/>
        </p:nvPicPr>
        <p:blipFill>
          <a:blip r:embed="rId5" cstate="print"/>
          <a:srcRect l="10542" t="10542" r="10391" b="13905"/>
          <a:stretch>
            <a:fillRect/>
          </a:stretch>
        </p:blipFill>
        <p:spPr bwMode="auto">
          <a:xfrm>
            <a:off x="323528" y="4797152"/>
            <a:ext cx="1296144" cy="123853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052736"/>
            <a:ext cx="8568952" cy="5725224"/>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¿Qué </a:t>
            </a:r>
            <a:r>
              <a:rPr lang="es-ES" sz="3200" dirty="0" smtClean="0">
                <a:solidFill>
                  <a:srgbClr val="FFC000"/>
                </a:solidFill>
                <a:latin typeface="Arial" pitchFamily="34" charset="0"/>
                <a:cs typeface="Arial" pitchFamily="34" charset="0"/>
              </a:rPr>
              <a:t>atrae</a:t>
            </a:r>
            <a:r>
              <a:rPr lang="es-ES" sz="3200" dirty="0" smtClean="0">
                <a:solidFill>
                  <a:schemeClr val="bg1"/>
                </a:solidFill>
                <a:latin typeface="Arial" pitchFamily="34" charset="0"/>
                <a:cs typeface="Arial" pitchFamily="34" charset="0"/>
              </a:rPr>
              <a:t> a los jóvenes de la Ballena Azul?</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Sin duda lo </a:t>
            </a:r>
            <a:r>
              <a:rPr lang="es-ES" sz="3200" dirty="0" smtClean="0">
                <a:solidFill>
                  <a:srgbClr val="FFC000"/>
                </a:solidFill>
                <a:latin typeface="Arial" pitchFamily="34" charset="0"/>
                <a:cs typeface="Arial" pitchFamily="34" charset="0"/>
              </a:rPr>
              <a:t>“prohibido” </a:t>
            </a:r>
            <a:r>
              <a:rPr lang="es-ES" sz="3200" dirty="0" smtClean="0">
                <a:solidFill>
                  <a:schemeClr val="bg1"/>
                </a:solidFill>
                <a:latin typeface="Arial" pitchFamily="34" charset="0"/>
                <a:cs typeface="Arial" pitchFamily="34" charset="0"/>
              </a:rPr>
              <a:t>y el </a:t>
            </a:r>
            <a:r>
              <a:rPr lang="es-ES" sz="3200" dirty="0" smtClean="0">
                <a:solidFill>
                  <a:srgbClr val="FFC000"/>
                </a:solidFill>
                <a:latin typeface="Arial" pitchFamily="34" charset="0"/>
                <a:cs typeface="Arial" pitchFamily="34" charset="0"/>
              </a:rPr>
              <a:t>“pertenecer a un Club o Comunidad Clandestino”</a:t>
            </a:r>
            <a:r>
              <a:rPr lang="es-ES" sz="3200" dirty="0" smtClean="0">
                <a:solidFill>
                  <a:schemeClr val="bg1"/>
                </a:solidFill>
                <a:latin typeface="Arial" pitchFamily="34" charset="0"/>
                <a:cs typeface="Arial" pitchFamily="34" charset="0"/>
              </a:rPr>
              <a:t> que en cierta forma va a dar una solución fácil y definitiva a sus miedos, inseguridades y falta de ganas por vivir. </a:t>
            </a:r>
            <a:r>
              <a:rPr lang="es-ES" sz="1000" dirty="0" smtClean="0">
                <a:solidFill>
                  <a:schemeClr val="bg1"/>
                </a:solidFill>
                <a:latin typeface="Arial" pitchFamily="34" charset="0"/>
                <a:cs typeface="Arial" pitchFamily="34" charset="0"/>
              </a:rPr>
              <a:t>Estos jóvenes se encuentran muy confundidos, faltos de valores y de cariño desde su óptica o forma de pensar a veces.</a:t>
            </a:r>
            <a:endParaRPr lang="es-E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653216"/>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Budeikin </a:t>
            </a:r>
            <a:r>
              <a:rPr lang="es-ES" sz="3200" dirty="0" smtClean="0">
                <a:solidFill>
                  <a:schemeClr val="bg1"/>
                </a:solidFill>
                <a:latin typeface="Arial" pitchFamily="34" charset="0"/>
                <a:cs typeface="Arial" pitchFamily="34" charset="0"/>
              </a:rPr>
              <a:t>al ser detenido, manifestó…</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“Sí yo creé este juego, </a:t>
            </a:r>
            <a:r>
              <a:rPr lang="es-ES" sz="3200" b="1" dirty="0" smtClean="0">
                <a:solidFill>
                  <a:srgbClr val="FFC000"/>
                </a:solidFill>
                <a:latin typeface="Arial" pitchFamily="34" charset="0"/>
                <a:cs typeface="Arial" pitchFamily="34" charset="0"/>
              </a:rPr>
              <a:t>yo lo hice. </a:t>
            </a:r>
            <a:r>
              <a:rPr lang="es-ES" sz="3200" dirty="0" smtClean="0">
                <a:solidFill>
                  <a:schemeClr val="bg1"/>
                </a:solidFill>
                <a:latin typeface="Arial" pitchFamily="34" charset="0"/>
                <a:cs typeface="Arial" pitchFamily="34" charset="0"/>
              </a:rPr>
              <a:t>Les doy lo que no tienen en la vida real, </a:t>
            </a:r>
            <a:r>
              <a:rPr lang="es-ES" sz="3200" b="1" dirty="0" smtClean="0">
                <a:solidFill>
                  <a:schemeClr val="bg1"/>
                </a:solidFill>
                <a:latin typeface="Arial" pitchFamily="34" charset="0"/>
                <a:cs typeface="Arial" pitchFamily="34" charset="0"/>
              </a:rPr>
              <a:t>calidez, comprensión </a:t>
            </a:r>
            <a:r>
              <a:rPr lang="es-ES" sz="3200" dirty="0" smtClean="0">
                <a:solidFill>
                  <a:schemeClr val="bg1"/>
                </a:solidFill>
                <a:latin typeface="Arial" pitchFamily="34" charset="0"/>
                <a:cs typeface="Arial" pitchFamily="34" charset="0"/>
              </a:rPr>
              <a:t>y</a:t>
            </a:r>
            <a:r>
              <a:rPr lang="es-ES" sz="3200" b="1" dirty="0" smtClean="0">
                <a:solidFill>
                  <a:schemeClr val="bg1"/>
                </a:solidFill>
                <a:latin typeface="Arial" pitchFamily="34" charset="0"/>
                <a:cs typeface="Arial" pitchFamily="34" charset="0"/>
              </a:rPr>
              <a:t> comunicación. </a:t>
            </a:r>
          </a:p>
          <a:p>
            <a:pPr algn="just"/>
            <a:r>
              <a:rPr lang="es-ES" sz="3200" dirty="0">
                <a:solidFill>
                  <a:schemeClr val="bg1"/>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                                        </a:t>
            </a:r>
            <a:r>
              <a:rPr lang="es-ES" sz="3200" b="1" dirty="0" smtClean="0">
                <a:solidFill>
                  <a:srgbClr val="FFC000"/>
                </a:solidFill>
                <a:latin typeface="Arial" pitchFamily="34" charset="0"/>
                <a:cs typeface="Arial" pitchFamily="34" charset="0"/>
              </a:rPr>
              <a:t>Murieron felices</a:t>
            </a:r>
            <a:r>
              <a:rPr lang="es-ES" sz="3200" dirty="0" smtClean="0">
                <a:solidFill>
                  <a:schemeClr val="bg1"/>
                </a:solidFill>
                <a:latin typeface="Arial" pitchFamily="34" charset="0"/>
                <a:cs typeface="Arial" pitchFamily="34" charset="0"/>
              </a:rPr>
              <a:t>…</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663089"/>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Budeikin </a:t>
            </a:r>
            <a:r>
              <a:rPr lang="es-ES" sz="3200" dirty="0" smtClean="0">
                <a:solidFill>
                  <a:schemeClr val="bg1"/>
                </a:solidFill>
                <a:latin typeface="Arial" pitchFamily="34" charset="0"/>
                <a:cs typeface="Arial" pitchFamily="34" charset="0"/>
              </a:rPr>
              <a:t>y su desprecio hacia las víctimas…</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El creador de este macabro juego considera que con el limpia la sociedad de lo que viene a denominar como residuos biológicos…</a:t>
            </a:r>
          </a:p>
          <a:p>
            <a:pPr algn="just"/>
            <a:endParaRPr lang="es-ES" sz="3200" dirty="0">
              <a:solidFill>
                <a:schemeClr val="bg1"/>
              </a:solidFill>
              <a:latin typeface="Arial" pitchFamily="34" charset="0"/>
              <a:cs typeface="Arial" pitchFamily="34" charset="0"/>
            </a:endParaRPr>
          </a:p>
          <a:p>
            <a:pPr algn="just"/>
            <a:r>
              <a:rPr lang="es-ES" sz="1000" b="1" dirty="0" smtClean="0">
                <a:solidFill>
                  <a:srgbClr val="FFC000"/>
                </a:solidFill>
                <a:latin typeface="Arial" pitchFamily="34" charset="0"/>
                <a:cs typeface="Arial" pitchFamily="34" charset="0"/>
              </a:rPr>
              <a:t>Budeikin</a:t>
            </a:r>
            <a:r>
              <a:rPr lang="es-ES" sz="1000" dirty="0" smtClean="0">
                <a:solidFill>
                  <a:schemeClr val="bg1"/>
                </a:solidFill>
                <a:latin typeface="Arial" pitchFamily="34" charset="0"/>
                <a:cs typeface="Arial" pitchFamily="34" charset="0"/>
              </a:rPr>
              <a:t> recibe centenares de cartas de fans y admiradoras enamoradas en la prisión en la que se encuentra recluido. </a:t>
            </a:r>
            <a:endParaRPr lang="es-ES" sz="1000" dirty="0">
              <a:solidFill>
                <a:schemeClr val="bg1"/>
              </a:solidFill>
            </a:endParaRPr>
          </a:p>
        </p:txBody>
      </p:sp>
      <p:sp>
        <p:nvSpPr>
          <p:cNvPr id="8" name="7 CuadroTexto"/>
          <p:cNvSpPr txBox="1"/>
          <p:nvPr/>
        </p:nvSpPr>
        <p:spPr>
          <a:xfrm>
            <a:off x="8532440" y="6165304"/>
            <a:ext cx="432048"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539552" y="836712"/>
            <a:ext cx="7992888" cy="5816977"/>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Detección </a:t>
            </a:r>
            <a:r>
              <a:rPr lang="es-ES" sz="3200" dirty="0" smtClean="0">
                <a:solidFill>
                  <a:schemeClr val="bg1"/>
                </a:solidFill>
                <a:latin typeface="Arial" pitchFamily="34" charset="0"/>
                <a:cs typeface="Arial" pitchFamily="34" charset="0"/>
              </a:rPr>
              <a:t>de un joven seducido por este juego…</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En las tres partes de este trabajo, vamos a abordar este punto, desde las ópticas de </a:t>
            </a:r>
            <a:r>
              <a:rPr lang="es-ES" sz="3200" dirty="0" smtClean="0">
                <a:solidFill>
                  <a:srgbClr val="FFC000"/>
                </a:solidFill>
                <a:latin typeface="Arial" pitchFamily="34" charset="0"/>
                <a:cs typeface="Arial" pitchFamily="34" charset="0"/>
              </a:rPr>
              <a:t>1º</a:t>
            </a:r>
            <a:r>
              <a:rPr lang="es-ES" sz="3200" dirty="0" smtClean="0">
                <a:solidFill>
                  <a:schemeClr val="bg1"/>
                </a:solidFill>
                <a:latin typeface="Arial" pitchFamily="34" charset="0"/>
                <a:cs typeface="Arial" pitchFamily="34" charset="0"/>
              </a:rPr>
              <a:t> Análisis de la Conducta, </a:t>
            </a:r>
            <a:r>
              <a:rPr lang="es-ES" sz="3200" dirty="0" smtClean="0">
                <a:solidFill>
                  <a:srgbClr val="FFC000"/>
                </a:solidFill>
                <a:latin typeface="Arial" pitchFamily="34" charset="0"/>
                <a:cs typeface="Arial" pitchFamily="34" charset="0"/>
              </a:rPr>
              <a:t>2º</a:t>
            </a:r>
            <a:r>
              <a:rPr lang="es-ES" sz="3200" dirty="0" smtClean="0">
                <a:solidFill>
                  <a:schemeClr val="bg1"/>
                </a:solidFill>
                <a:latin typeface="Arial" pitchFamily="34" charset="0"/>
                <a:cs typeface="Arial" pitchFamily="34" charset="0"/>
              </a:rPr>
              <a:t> Grafía y Dibujos, </a:t>
            </a:r>
            <a:r>
              <a:rPr lang="es-ES" sz="3200" dirty="0" smtClean="0">
                <a:solidFill>
                  <a:srgbClr val="FFC000"/>
                </a:solidFill>
                <a:latin typeface="Arial" pitchFamily="34" charset="0"/>
                <a:cs typeface="Arial" pitchFamily="34" charset="0"/>
              </a:rPr>
              <a:t>3º </a:t>
            </a:r>
            <a:r>
              <a:rPr lang="es-ES" sz="3200" dirty="0" smtClean="0">
                <a:solidFill>
                  <a:schemeClr val="bg1"/>
                </a:solidFill>
                <a:latin typeface="Arial" pitchFamily="34" charset="0"/>
                <a:cs typeface="Arial" pitchFamily="34" charset="0"/>
              </a:rPr>
              <a:t>Control de Redes Sociales.</a:t>
            </a:r>
          </a:p>
          <a:p>
            <a:pPr algn="just"/>
            <a:endParaRPr lang="es-ES" sz="1000" dirty="0" smtClean="0">
              <a:solidFill>
                <a:schemeClr val="bg1"/>
              </a:solidFill>
              <a:latin typeface="Arial" pitchFamily="34" charset="0"/>
              <a:cs typeface="Arial" pitchFamily="34" charset="0"/>
            </a:endParaRPr>
          </a:p>
          <a:p>
            <a:pPr algn="just"/>
            <a:r>
              <a:rPr lang="es-ES" sz="1000" b="1" dirty="0" smtClean="0">
                <a:solidFill>
                  <a:srgbClr val="FFC000"/>
                </a:solidFill>
                <a:latin typeface="Arial" pitchFamily="34" charset="0"/>
                <a:cs typeface="Arial" pitchFamily="34" charset="0"/>
              </a:rPr>
              <a:t>1º  y 3º Profesor </a:t>
            </a:r>
            <a:r>
              <a:rPr lang="es-ES" sz="1000" dirty="0" smtClean="0">
                <a:solidFill>
                  <a:schemeClr val="bg1"/>
                </a:solidFill>
                <a:latin typeface="Arial" pitchFamily="34" charset="0"/>
                <a:cs typeface="Arial" pitchFamily="34" charset="0"/>
              </a:rPr>
              <a:t>Diego Miranda, </a:t>
            </a:r>
            <a:r>
              <a:rPr lang="es-ES" sz="1000" b="1" dirty="0" smtClean="0">
                <a:solidFill>
                  <a:srgbClr val="FFC000"/>
                </a:solidFill>
                <a:latin typeface="Arial" pitchFamily="34" charset="0"/>
                <a:cs typeface="Arial" pitchFamily="34" charset="0"/>
              </a:rPr>
              <a:t>2º Profesora </a:t>
            </a:r>
            <a:r>
              <a:rPr lang="es-ES" sz="1000" dirty="0" smtClean="0">
                <a:solidFill>
                  <a:schemeClr val="bg1"/>
                </a:solidFill>
                <a:latin typeface="Arial" pitchFamily="34" charset="0"/>
                <a:cs typeface="Arial" pitchFamily="34" charset="0"/>
              </a:rPr>
              <a:t>Ana Tapia.</a:t>
            </a:r>
            <a:endParaRPr lang="es-ES" sz="1000" dirty="0">
              <a:solidFill>
                <a:schemeClr val="bg1"/>
              </a:solidFill>
            </a:endParaRPr>
          </a:p>
        </p:txBody>
      </p:sp>
      <p:sp>
        <p:nvSpPr>
          <p:cNvPr id="8" name="7 CuadroTexto"/>
          <p:cNvSpPr txBox="1"/>
          <p:nvPr/>
        </p:nvSpPr>
        <p:spPr>
          <a:xfrm>
            <a:off x="8532440" y="6165304"/>
            <a:ext cx="504056"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1.1 Análisis de la Conducta, </a:t>
            </a:r>
            <a:r>
              <a:rPr lang="es-ES" sz="3200" dirty="0" smtClean="0">
                <a:solidFill>
                  <a:schemeClr val="bg1"/>
                </a:solidFill>
                <a:latin typeface="Arial" pitchFamily="34" charset="0"/>
                <a:cs typeface="Arial" pitchFamily="34" charset="0"/>
              </a:rPr>
              <a:t>Observación…</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Son varias las cuestiones en las que debemos de fijarnos, si pensamos que un joven o niño ha podido ser atrapado por este macabro juego, </a:t>
            </a:r>
            <a:r>
              <a:rPr lang="es-ES" sz="3200" dirty="0" smtClean="0">
                <a:solidFill>
                  <a:srgbClr val="FFC000"/>
                </a:solidFill>
                <a:latin typeface="Arial" pitchFamily="34" charset="0"/>
                <a:cs typeface="Arial" pitchFamily="34" charset="0"/>
              </a:rPr>
              <a:t>Las Lesiones Físicas, </a:t>
            </a:r>
            <a:r>
              <a:rPr lang="es-ES" sz="3200" dirty="0" smtClean="0">
                <a:solidFill>
                  <a:schemeClr val="bg1"/>
                </a:solidFill>
                <a:latin typeface="Arial" pitchFamily="34" charset="0"/>
                <a:cs typeface="Arial" pitchFamily="34" charset="0"/>
              </a:rPr>
              <a:t>será lo primero y lo más fácil de detectar.</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95536" y="1268760"/>
            <a:ext cx="8424936" cy="4955203"/>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Histórico: El juego nace a principios del año </a:t>
            </a:r>
            <a:r>
              <a:rPr lang="es-ES" sz="3200" dirty="0" smtClean="0">
                <a:solidFill>
                  <a:srgbClr val="FFC000"/>
                </a:solidFill>
                <a:latin typeface="Arial" pitchFamily="34" charset="0"/>
                <a:cs typeface="Arial" pitchFamily="34" charset="0"/>
              </a:rPr>
              <a:t>2013</a:t>
            </a:r>
            <a:r>
              <a:rPr lang="es-ES" sz="3200" dirty="0" smtClean="0">
                <a:solidFill>
                  <a:schemeClr val="bg1"/>
                </a:solidFill>
                <a:latin typeface="Arial" pitchFamily="34" charset="0"/>
                <a:cs typeface="Arial" pitchFamily="34" charset="0"/>
              </a:rPr>
              <a:t> en Komi, en el noroeste de Rusia.</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a:solidFill>
                  <a:schemeClr val="bg1"/>
                </a:solidFill>
                <a:latin typeface="Arial" pitchFamily="34" charset="0"/>
                <a:cs typeface="Arial" pitchFamily="34" charset="0"/>
              </a:rPr>
              <a:t>S</a:t>
            </a:r>
            <a:r>
              <a:rPr lang="es-ES" sz="3200" dirty="0" smtClean="0">
                <a:solidFill>
                  <a:schemeClr val="bg1"/>
                </a:solidFill>
                <a:latin typeface="Arial" pitchFamily="34" charset="0"/>
                <a:cs typeface="Arial" pitchFamily="34" charset="0"/>
              </a:rPr>
              <a:t>u creador es un estudiante de psicología de nombre </a:t>
            </a:r>
            <a:r>
              <a:rPr lang="es-ES" sz="3200" dirty="0" smtClean="0">
                <a:solidFill>
                  <a:srgbClr val="FFC000"/>
                </a:solidFill>
                <a:latin typeface="Arial" pitchFamily="34" charset="0"/>
                <a:cs typeface="Arial" pitchFamily="34" charset="0"/>
              </a:rPr>
              <a:t>Philipp Budeikin </a:t>
            </a:r>
            <a:r>
              <a:rPr lang="es-ES" sz="3200" dirty="0" smtClean="0">
                <a:solidFill>
                  <a:schemeClr val="bg1"/>
                </a:solidFill>
                <a:latin typeface="Arial" pitchFamily="34" charset="0"/>
                <a:cs typeface="Arial" pitchFamily="34" charset="0"/>
              </a:rPr>
              <a:t>de 21 años de edad.</a:t>
            </a:r>
          </a:p>
          <a:p>
            <a:endParaRPr lang="es-ES" sz="1000" dirty="0" smtClean="0">
              <a:solidFill>
                <a:schemeClr val="bg1"/>
              </a:solidFill>
              <a:latin typeface="Arial" pitchFamily="34" charset="0"/>
              <a:cs typeface="Arial" pitchFamily="34" charset="0"/>
            </a:endParaRPr>
          </a:p>
          <a:p>
            <a:endParaRPr lang="es-ES" sz="1000" dirty="0">
              <a:solidFill>
                <a:schemeClr val="bg1"/>
              </a:solidFill>
              <a:latin typeface="Arial" pitchFamily="34" charset="0"/>
              <a:cs typeface="Arial" pitchFamily="34" charset="0"/>
            </a:endParaRPr>
          </a:p>
          <a:p>
            <a:endParaRPr lang="es-ES" sz="1000" dirty="0" smtClean="0">
              <a:solidFill>
                <a:schemeClr val="bg1"/>
              </a:solidFill>
              <a:latin typeface="Arial" pitchFamily="34" charset="0"/>
              <a:cs typeface="Arial" pitchFamily="34" charset="0"/>
            </a:endParaRPr>
          </a:p>
          <a:p>
            <a:pPr algn="just"/>
            <a:r>
              <a:rPr lang="es-ES" sz="1000" b="1" dirty="0" smtClean="0">
                <a:solidFill>
                  <a:srgbClr val="FFC000"/>
                </a:solidFill>
                <a:latin typeface="Arial" pitchFamily="34" charset="0"/>
                <a:cs typeface="Arial" pitchFamily="34" charset="0"/>
              </a:rPr>
              <a:t>Budeikin</a:t>
            </a:r>
            <a:r>
              <a:rPr lang="es-ES" sz="1000" dirty="0" smtClean="0">
                <a:solidFill>
                  <a:schemeClr val="bg1"/>
                </a:solidFill>
                <a:latin typeface="Arial" pitchFamily="34" charset="0"/>
                <a:cs typeface="Arial" pitchFamily="34" charset="0"/>
              </a:rPr>
              <a:t> fue detenido en noviembre de 2016, y en la actualidad se encuentra en prisión sin fianza en San Petersburgo, acusado de haber incitado al suicidio a una quincena de adolescentes de su misma nacionalidad entre los años 2013 y 2016. (Han sido cien los niños y jóvenes que se han suicidado ras superar este juego y llegar a la prueba final en Rusia, por lo que la cifra de muertes que se le impute finalmente aumentará)</a:t>
            </a:r>
            <a:endParaRPr lang="es-ES" sz="10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Análisis de la Conducta, </a:t>
            </a:r>
            <a:r>
              <a:rPr lang="es-ES" sz="3200" dirty="0" smtClean="0">
                <a:solidFill>
                  <a:schemeClr val="bg1"/>
                </a:solidFill>
                <a:latin typeface="Arial" pitchFamily="34" charset="0"/>
                <a:cs typeface="Arial" pitchFamily="34" charset="0"/>
              </a:rPr>
              <a:t>Comportamiento…</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Que un niño o joven deje de ser cariñoso, rinda peor en los estudios, trasnoche, incremente la actividad de su PC o Móvil de noche, vista ocultando las extremidades…</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Análisis de la Conducta, </a:t>
            </a:r>
            <a:r>
              <a:rPr lang="es-ES" sz="3200" dirty="0" smtClean="0">
                <a:solidFill>
                  <a:schemeClr val="bg1"/>
                </a:solidFill>
                <a:latin typeface="Arial" pitchFamily="34" charset="0"/>
                <a:cs typeface="Arial" pitchFamily="34" charset="0"/>
              </a:rPr>
              <a:t>Comportamiento…</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Se desconecte de los amigos, no salga de casa y tenga poca actividad al aire libre, descuide la alimentación, escuche música punk, rock duro, con letras destructivas…</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Análisis de la Conducta, </a:t>
            </a:r>
            <a:r>
              <a:rPr lang="es-ES" sz="3200" dirty="0" smtClean="0">
                <a:solidFill>
                  <a:schemeClr val="bg1"/>
                </a:solidFill>
                <a:latin typeface="Arial" pitchFamily="34" charset="0"/>
                <a:cs typeface="Arial" pitchFamily="34" charset="0"/>
              </a:rPr>
              <a:t>Fármacos… </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Es muy posible que </a:t>
            </a:r>
            <a:r>
              <a:rPr lang="es-ES" sz="3200" dirty="0" smtClean="0">
                <a:solidFill>
                  <a:srgbClr val="FFC000"/>
                </a:solidFill>
                <a:latin typeface="Arial" pitchFamily="34" charset="0"/>
                <a:cs typeface="Arial" pitchFamily="34" charset="0"/>
              </a:rPr>
              <a:t>inicie </a:t>
            </a:r>
            <a:r>
              <a:rPr lang="es-ES" sz="3200" dirty="0" smtClean="0">
                <a:solidFill>
                  <a:schemeClr val="bg1"/>
                </a:solidFill>
                <a:latin typeface="Arial" pitchFamily="34" charset="0"/>
                <a:cs typeface="Arial" pitchFamily="34" charset="0"/>
              </a:rPr>
              <a:t>o</a:t>
            </a:r>
            <a:r>
              <a:rPr lang="es-ES" sz="3200" dirty="0" smtClean="0">
                <a:solidFill>
                  <a:srgbClr val="FFC000"/>
                </a:solidFill>
                <a:latin typeface="Arial" pitchFamily="34" charset="0"/>
                <a:cs typeface="Arial" pitchFamily="34" charset="0"/>
              </a:rPr>
              <a:t> incremente </a:t>
            </a:r>
            <a:r>
              <a:rPr lang="es-ES" sz="3200" dirty="0" smtClean="0">
                <a:solidFill>
                  <a:schemeClr val="bg1"/>
                </a:solidFill>
                <a:latin typeface="Arial" pitchFamily="34" charset="0"/>
                <a:cs typeface="Arial" pitchFamily="34" charset="0"/>
              </a:rPr>
              <a:t>el uso de analgésicos, relajantes musculares y todo aquello que tiene que ver curas de tipo cortes, mercromina, gasas, agua oxigenada…</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568952" cy="5509200"/>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La Ballena azul,</a:t>
            </a:r>
            <a:r>
              <a:rPr lang="es-ES" sz="3200" dirty="0" smtClean="0">
                <a:solidFill>
                  <a:srgbClr val="FFC000"/>
                </a:solidFill>
                <a:latin typeface="Arial" pitchFamily="34" charset="0"/>
                <a:cs typeface="Arial" pitchFamily="34" charset="0"/>
              </a:rPr>
              <a:t> un fenómeno que no va a desaparecer sin más…</a:t>
            </a:r>
          </a:p>
          <a:p>
            <a:pPr algn="just"/>
            <a:endParaRPr lang="es-ES" sz="3200" dirty="0">
              <a:solidFill>
                <a:srgbClr val="FFC000"/>
              </a:solidFill>
              <a:latin typeface="Arial" pitchFamily="34" charset="0"/>
              <a:cs typeface="Arial" pitchFamily="34" charset="0"/>
            </a:endParaRPr>
          </a:p>
          <a:p>
            <a:pPr algn="just"/>
            <a:endParaRPr lang="es-ES" sz="3200" dirty="0" smtClean="0">
              <a:solidFill>
                <a:srgbClr val="FFC000"/>
              </a:solidFill>
              <a:latin typeface="Arial" pitchFamily="34" charset="0"/>
              <a:cs typeface="Arial" pitchFamily="34" charset="0"/>
            </a:endParaRPr>
          </a:p>
          <a:p>
            <a:pPr algn="just"/>
            <a:endParaRPr lang="es-ES" sz="3200" dirty="0">
              <a:solidFill>
                <a:srgbClr val="FFC000"/>
              </a:solidFill>
              <a:latin typeface="Arial" pitchFamily="34" charset="0"/>
              <a:cs typeface="Arial" pitchFamily="34" charset="0"/>
            </a:endParaRPr>
          </a:p>
          <a:p>
            <a:pPr algn="just"/>
            <a:endParaRPr lang="es-ES" sz="3200" dirty="0" smtClean="0">
              <a:solidFill>
                <a:srgbClr val="FFC000"/>
              </a:solidFill>
              <a:latin typeface="Arial" pitchFamily="34" charset="0"/>
              <a:cs typeface="Arial" pitchFamily="34" charset="0"/>
            </a:endParaRPr>
          </a:p>
          <a:p>
            <a:pPr algn="just"/>
            <a:endParaRPr lang="es-ES" sz="3200" dirty="0">
              <a:solidFill>
                <a:srgbClr val="FFC000"/>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Este problema ha llegado y requiere </a:t>
            </a:r>
            <a:r>
              <a:rPr lang="es-ES" sz="3200" dirty="0" smtClean="0">
                <a:solidFill>
                  <a:srgbClr val="FFC000"/>
                </a:solidFill>
                <a:latin typeface="Arial" pitchFamily="34" charset="0"/>
                <a:cs typeface="Arial" pitchFamily="34" charset="0"/>
              </a:rPr>
              <a:t>formar </a:t>
            </a:r>
            <a:r>
              <a:rPr lang="es-ES" sz="3200" dirty="0" smtClean="0">
                <a:solidFill>
                  <a:schemeClr val="bg1"/>
                </a:solidFill>
                <a:latin typeface="Arial" pitchFamily="34" charset="0"/>
                <a:cs typeface="Arial" pitchFamily="34" charset="0"/>
              </a:rPr>
              <a:t>e</a:t>
            </a:r>
            <a:r>
              <a:rPr lang="es-ES" sz="3200" dirty="0" smtClean="0">
                <a:solidFill>
                  <a:srgbClr val="FFC000"/>
                </a:solidFill>
                <a:latin typeface="Arial" pitchFamily="34" charset="0"/>
                <a:cs typeface="Arial" pitchFamily="34" charset="0"/>
              </a:rPr>
              <a:t> informar</a:t>
            </a:r>
            <a:r>
              <a:rPr lang="es-ES" sz="3200" dirty="0" smtClean="0">
                <a:solidFill>
                  <a:schemeClr val="bg1"/>
                </a:solidFill>
                <a:latin typeface="Arial" pitchFamily="34" charset="0"/>
                <a:cs typeface="Arial" pitchFamily="34" charset="0"/>
              </a:rPr>
              <a:t> a niños, jóvenes y adultos.</a:t>
            </a:r>
          </a:p>
          <a:p>
            <a:pPr algn="just"/>
            <a:endParaRPr lang="es-ES" sz="3200" dirty="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Este es el propósito que persigue este trabajo.</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8" name="7 CuadroTexto"/>
          <p:cNvSpPr txBox="1"/>
          <p:nvPr/>
        </p:nvSpPr>
        <p:spPr>
          <a:xfrm>
            <a:off x="323528" y="1268760"/>
            <a:ext cx="8424936" cy="5632311"/>
          </a:xfrm>
          <a:prstGeom prst="rect">
            <a:avLst/>
          </a:prstGeom>
          <a:noFill/>
        </p:spPr>
        <p:txBody>
          <a:bodyPr wrap="square" rtlCol="0">
            <a:spAutoFit/>
          </a:bodyPr>
          <a:lstStyle/>
          <a:p>
            <a:pPr algn="ctr"/>
            <a:r>
              <a:rPr lang="es-ES" sz="6000" dirty="0" smtClean="0">
                <a:solidFill>
                  <a:schemeClr val="bg1"/>
                </a:solidFill>
                <a:latin typeface="Arial" pitchFamily="34" charset="0"/>
                <a:cs typeface="Arial" pitchFamily="34" charset="0"/>
              </a:rPr>
              <a:t>“El Juego de la Ballena</a:t>
            </a:r>
          </a:p>
          <a:p>
            <a:pPr algn="ctr"/>
            <a:endParaRPr lang="es-ES" sz="6000" dirty="0" smtClean="0">
              <a:solidFill>
                <a:schemeClr val="bg1"/>
              </a:solidFill>
              <a:latin typeface="Arial" pitchFamily="34" charset="0"/>
              <a:cs typeface="Arial" pitchFamily="34" charset="0"/>
            </a:endParaRPr>
          </a:p>
          <a:p>
            <a:pPr algn="ctr"/>
            <a:r>
              <a:rPr lang="es-ES" sz="6000" dirty="0" smtClean="0">
                <a:solidFill>
                  <a:schemeClr val="bg1"/>
                </a:solidFill>
                <a:latin typeface="Arial" pitchFamily="34" charset="0"/>
                <a:cs typeface="Arial" pitchFamily="34" charset="0"/>
              </a:rPr>
              <a:t> Azul” en España.</a:t>
            </a:r>
          </a:p>
          <a:p>
            <a:pPr algn="ctr"/>
            <a:r>
              <a:rPr lang="es-ES" sz="6000" dirty="0" smtClean="0">
                <a:solidFill>
                  <a:schemeClr val="bg1"/>
                </a:solidFill>
                <a:latin typeface="Arial" pitchFamily="34" charset="0"/>
                <a:cs typeface="Arial" pitchFamily="34" charset="0"/>
              </a:rPr>
              <a:t> </a:t>
            </a:r>
            <a:r>
              <a:rPr lang="es-ES" sz="4000" dirty="0" smtClean="0">
                <a:solidFill>
                  <a:schemeClr val="bg1"/>
                </a:solidFill>
                <a:latin typeface="Arial" pitchFamily="34" charset="0"/>
                <a:cs typeface="Arial" pitchFamily="34" charset="0"/>
              </a:rPr>
              <a:t>Parte II </a:t>
            </a:r>
            <a:r>
              <a:rPr lang="es-ES" sz="4000" i="1" dirty="0" smtClean="0">
                <a:solidFill>
                  <a:srgbClr val="FFC000"/>
                </a:solidFill>
                <a:latin typeface="Arial" pitchFamily="34" charset="0"/>
                <a:cs typeface="Arial" pitchFamily="34" charset="0"/>
              </a:rPr>
              <a:t>“Grafología”</a:t>
            </a:r>
          </a:p>
          <a:p>
            <a:pPr algn="ctr"/>
            <a:endParaRPr lang="es-ES" sz="6000" dirty="0" smtClean="0">
              <a:solidFill>
                <a:schemeClr val="bg1"/>
              </a:solidFill>
              <a:latin typeface="Arial" pitchFamily="34" charset="0"/>
              <a:cs typeface="Arial" pitchFamily="34" charset="0"/>
            </a:endParaRPr>
          </a:p>
          <a:p>
            <a:pPr algn="ctr"/>
            <a:r>
              <a:rPr lang="es-ES" sz="1200" b="1" dirty="0" smtClean="0">
                <a:solidFill>
                  <a:schemeClr val="bg1"/>
                </a:solidFill>
                <a:latin typeface="Arial" pitchFamily="34" charset="0"/>
                <a:cs typeface="Arial" pitchFamily="34" charset="0"/>
              </a:rPr>
              <a:t>                                                                                                                           </a:t>
            </a:r>
          </a:p>
          <a:p>
            <a:pPr algn="ctr"/>
            <a:r>
              <a:rPr lang="es-ES" sz="1200" b="1" dirty="0">
                <a:solidFill>
                  <a:schemeClr val="bg1"/>
                </a:solidFill>
                <a:latin typeface="Arial" pitchFamily="34" charset="0"/>
                <a:cs typeface="Arial" pitchFamily="34" charset="0"/>
              </a:rPr>
              <a:t> </a:t>
            </a:r>
            <a:r>
              <a:rPr lang="es-ES" sz="1200" b="1" dirty="0" smtClean="0">
                <a:solidFill>
                  <a:schemeClr val="bg1"/>
                </a:solidFill>
                <a:latin typeface="Arial" pitchFamily="34" charset="0"/>
                <a:cs typeface="Arial" pitchFamily="34" charset="0"/>
              </a:rPr>
              <a:t>                                                                                                                                        </a:t>
            </a:r>
            <a:r>
              <a:rPr lang="es-ES" sz="1200" b="1" dirty="0" smtClean="0">
                <a:solidFill>
                  <a:srgbClr val="FFC000"/>
                </a:solidFill>
                <a:latin typeface="Arial" pitchFamily="34" charset="0"/>
                <a:cs typeface="Arial" pitchFamily="34" charset="0"/>
              </a:rPr>
              <a:t>Profesora Dª Ana Tapia.</a:t>
            </a:r>
          </a:p>
          <a:p>
            <a:pPr algn="ctr"/>
            <a:r>
              <a:rPr lang="es-ES" sz="900" dirty="0" smtClean="0">
                <a:solidFill>
                  <a:schemeClr val="bg1"/>
                </a:solidFill>
                <a:latin typeface="Arial" pitchFamily="34" charset="0"/>
                <a:cs typeface="Arial" pitchFamily="34" charset="0"/>
              </a:rPr>
              <a:t>                                                                                                                                                                                                  Abogado, y Especialista en Grafología,</a:t>
            </a:r>
          </a:p>
          <a:p>
            <a:pPr algn="ctr"/>
            <a:r>
              <a:rPr lang="es-ES" sz="900" dirty="0" smtClean="0">
                <a:solidFill>
                  <a:schemeClr val="bg1"/>
                </a:solidFill>
                <a:latin typeface="Arial" pitchFamily="34" charset="0"/>
                <a:cs typeface="Arial" pitchFamily="34" charset="0"/>
              </a:rPr>
              <a:t>				                                                                                Grafología infantil y reeducación gráfica</a:t>
            </a:r>
          </a:p>
          <a:p>
            <a:pPr algn="ctr"/>
            <a:r>
              <a:rPr lang="es-ES" sz="900" dirty="0" smtClean="0">
                <a:solidFill>
                  <a:schemeClr val="bg1"/>
                </a:solidFill>
                <a:latin typeface="Arial" pitchFamily="34" charset="0"/>
                <a:cs typeface="Arial" pitchFamily="34" charset="0"/>
              </a:rPr>
              <a:t>                                                                                                                                                                        Directora de Rubrikae.</a:t>
            </a:r>
            <a:endParaRPr lang="es-ES" sz="900" dirty="0">
              <a:solidFill>
                <a:schemeClr val="bg1"/>
              </a:solidFill>
              <a:latin typeface="Arial" pitchFamily="34" charset="0"/>
              <a:cs typeface="Arial" pitchFamily="34" charset="0"/>
            </a:endParaRPr>
          </a:p>
        </p:txBody>
      </p:sp>
      <p:sp>
        <p:nvSpPr>
          <p:cNvPr id="6" name="5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La Grafología, </a:t>
            </a:r>
            <a:r>
              <a:rPr lang="es-ES" sz="3200" dirty="0" smtClean="0">
                <a:solidFill>
                  <a:schemeClr val="bg1"/>
                </a:solidFill>
                <a:latin typeface="Arial" pitchFamily="34" charset="0"/>
                <a:cs typeface="Arial" pitchFamily="34" charset="0"/>
              </a:rPr>
              <a:t>como Test Proyectivo:</a:t>
            </a: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Podemos determinar a través de la escritura y dibujos de los niños y adolescentes </a:t>
            </a:r>
            <a:r>
              <a:rPr lang="es-ES" sz="3200" dirty="0" smtClean="0">
                <a:solidFill>
                  <a:srgbClr val="FFC000"/>
                </a:solidFill>
                <a:latin typeface="Arial" pitchFamily="34" charset="0"/>
                <a:cs typeface="Arial" pitchFamily="34" charset="0"/>
              </a:rPr>
              <a:t>señales de alarma comportamentales</a:t>
            </a:r>
            <a:r>
              <a:rPr lang="es-ES" sz="3200" dirty="0" smtClean="0">
                <a:solidFill>
                  <a:schemeClr val="bg1"/>
                </a:solidFill>
                <a:latin typeface="Arial" pitchFamily="34" charset="0"/>
                <a:cs typeface="Arial" pitchFamily="34" charset="0"/>
              </a:rPr>
              <a:t>. </a:t>
            </a:r>
            <a:endParaRPr lang="es-ES" sz="1000" dirty="0">
              <a:solidFill>
                <a:schemeClr val="bg1"/>
              </a:solidFill>
            </a:endParaRPr>
          </a:p>
        </p:txBody>
      </p:sp>
      <p:pic>
        <p:nvPicPr>
          <p:cNvPr id="8" name="7 Imagen" descr="http://olacoach.com/wp-content/uploads/2015/10/foto.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19573" r="23542"/>
          <a:stretch>
            <a:fillRect/>
          </a:stretch>
        </p:blipFill>
        <p:spPr bwMode="auto">
          <a:xfrm>
            <a:off x="6929454" y="2786058"/>
            <a:ext cx="1766782" cy="1952620"/>
          </a:xfrm>
          <a:prstGeom prst="rect">
            <a:avLst/>
          </a:prstGeom>
          <a:noFill/>
          <a:ln>
            <a:noFill/>
          </a:ln>
        </p:spPr>
      </p:pic>
      <p:sp>
        <p:nvSpPr>
          <p:cNvPr id="9" name="8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SEÑALES DE ALARMA </a:t>
            </a:r>
            <a:r>
              <a:rPr lang="es-ES" sz="2800" dirty="0" smtClean="0">
                <a:solidFill>
                  <a:srgbClr val="FFC000"/>
                </a:solidFill>
                <a:latin typeface="Arial" pitchFamily="34" charset="0"/>
                <a:cs typeface="Arial" pitchFamily="34" charset="0"/>
              </a:rPr>
              <a:t>a través de las grafías:</a:t>
            </a:r>
            <a:endParaRPr lang="es-ES" sz="28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El niño pasará por diferentes </a:t>
            </a:r>
            <a:r>
              <a:rPr lang="es-ES" sz="3200" dirty="0" smtClean="0">
                <a:solidFill>
                  <a:srgbClr val="FFC000"/>
                </a:solidFill>
                <a:latin typeface="Arial" pitchFamily="34" charset="0"/>
                <a:cs typeface="Arial" pitchFamily="34" charset="0"/>
              </a:rPr>
              <a:t>estados de ánimo</a:t>
            </a:r>
            <a:r>
              <a:rPr lang="es-ES" sz="3200" dirty="0" smtClean="0">
                <a:solidFill>
                  <a:schemeClr val="bg1"/>
                </a:solidFill>
                <a:latin typeface="Arial" pitchFamily="34" charset="0"/>
                <a:cs typeface="Arial" pitchFamily="34" charset="0"/>
              </a:rPr>
              <a:t> en la práctica de este tipo de juegos que van desde la euforia, la agresividad, la ansiedad hasta la violencia verbal o física. </a:t>
            </a:r>
            <a:endParaRPr lang="es-ES" sz="10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201424"/>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SEÑALES DE ALARMA </a:t>
            </a:r>
            <a:r>
              <a:rPr lang="es-ES" sz="2800" dirty="0" smtClean="0">
                <a:solidFill>
                  <a:srgbClr val="FFC000"/>
                </a:solidFill>
                <a:latin typeface="Arial" pitchFamily="34" charset="0"/>
                <a:cs typeface="Arial" pitchFamily="34" charset="0"/>
              </a:rPr>
              <a:t>a través de las grafías:</a:t>
            </a:r>
          </a:p>
          <a:p>
            <a:pPr algn="just"/>
            <a:endParaRPr lang="es-ES" sz="2800" dirty="0" smtClean="0">
              <a:solidFill>
                <a:srgbClr val="FFC000"/>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buFontTx/>
              <a:buChar char="-"/>
            </a:pPr>
            <a:r>
              <a:rPr lang="es-ES" sz="2400" dirty="0" smtClean="0">
                <a:solidFill>
                  <a:schemeClr val="bg1"/>
                </a:solidFill>
                <a:latin typeface="Arial" pitchFamily="34" charset="0"/>
                <a:cs typeface="Arial" pitchFamily="34" charset="0"/>
              </a:rPr>
              <a:t>Escritura retocada y / o compulsiva.</a:t>
            </a:r>
          </a:p>
          <a:p>
            <a:pPr algn="just">
              <a:buFontTx/>
              <a:buChar char="-"/>
            </a:pPr>
            <a:r>
              <a:rPr lang="es-ES" sz="2400" dirty="0" smtClean="0">
                <a:solidFill>
                  <a:schemeClr val="bg1"/>
                </a:solidFill>
                <a:latin typeface="Arial" pitchFamily="34" charset="0"/>
                <a:cs typeface="Arial" pitchFamily="34" charset="0"/>
              </a:rPr>
              <a:t>Temblores y abolladuras.</a:t>
            </a:r>
          </a:p>
          <a:p>
            <a:pPr algn="just">
              <a:buFontTx/>
              <a:buChar char="-"/>
            </a:pPr>
            <a:r>
              <a:rPr lang="es-ES" sz="2400" dirty="0" smtClean="0">
                <a:solidFill>
                  <a:schemeClr val="bg1"/>
                </a:solidFill>
                <a:latin typeface="Arial" pitchFamily="34" charset="0"/>
                <a:cs typeface="Arial" pitchFamily="34" charset="0"/>
              </a:rPr>
              <a:t>Trazo sucio y ennegrecido.</a:t>
            </a:r>
          </a:p>
          <a:p>
            <a:pPr algn="just">
              <a:buFontTx/>
              <a:buChar char="-"/>
            </a:pPr>
            <a:r>
              <a:rPr lang="es-ES" sz="2400" dirty="0" smtClean="0">
                <a:solidFill>
                  <a:schemeClr val="bg1"/>
                </a:solidFill>
                <a:latin typeface="Arial" pitchFamily="34" charset="0"/>
                <a:cs typeface="Arial" pitchFamily="34" charset="0"/>
              </a:rPr>
              <a:t>Espacios arrítmicos entre letras o entre palabras.</a:t>
            </a:r>
          </a:p>
          <a:p>
            <a:pPr algn="just">
              <a:buFontTx/>
              <a:buChar char="-"/>
            </a:pPr>
            <a:r>
              <a:rPr lang="es-ES" sz="2400" dirty="0" smtClean="0">
                <a:solidFill>
                  <a:schemeClr val="bg1"/>
                </a:solidFill>
                <a:latin typeface="Arial" pitchFamily="34" charset="0"/>
                <a:cs typeface="Arial" pitchFamily="34" charset="0"/>
              </a:rPr>
              <a:t>Presión demasiado fuerte o muy fina.</a:t>
            </a:r>
          </a:p>
          <a:p>
            <a:pPr algn="just">
              <a:buFontTx/>
              <a:buChar char="-"/>
            </a:pPr>
            <a:r>
              <a:rPr lang="es-ES" sz="2400" dirty="0" smtClean="0">
                <a:solidFill>
                  <a:schemeClr val="bg1"/>
                </a:solidFill>
                <a:latin typeface="Arial" pitchFamily="34" charset="0"/>
                <a:cs typeface="Arial" pitchFamily="34" charset="0"/>
              </a:rPr>
              <a:t>Firma tachada o inexistente. </a:t>
            </a:r>
            <a:endParaRPr lang="es-ES" sz="24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509200"/>
          </a:xfrm>
          <a:prstGeom prst="rect">
            <a:avLst/>
          </a:prstGeom>
          <a:noFill/>
        </p:spPr>
        <p:txBody>
          <a:bodyPr wrap="square" rtlCol="0">
            <a:spAutoFit/>
          </a:bodyPr>
          <a:lstStyle/>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r>
              <a:rPr lang="es-ES" sz="2400" dirty="0" smtClean="0">
                <a:solidFill>
                  <a:schemeClr val="bg1"/>
                </a:solidFill>
                <a:latin typeface="Arial" pitchFamily="34" charset="0"/>
                <a:cs typeface="Arial" pitchFamily="34" charset="0"/>
              </a:rPr>
              <a:t>Letras deformadas.                          - Predominio de ángulos.                      </a:t>
            </a:r>
          </a:p>
          <a:p>
            <a:pPr algn="just">
              <a:buFontTx/>
              <a:buChar char="-"/>
            </a:pPr>
            <a:r>
              <a:rPr lang="es-ES" sz="2400" dirty="0" smtClean="0">
                <a:solidFill>
                  <a:schemeClr val="bg1"/>
                </a:solidFill>
                <a:latin typeface="Arial" pitchFamily="34" charset="0"/>
                <a:cs typeface="Arial" pitchFamily="34" charset="0"/>
              </a:rPr>
              <a:t>Grafías aplastadas.                          -Trazos Abastonados. </a:t>
            </a:r>
          </a:p>
          <a:p>
            <a:pPr algn="just">
              <a:buFontTx/>
              <a:buChar char="-"/>
            </a:pPr>
            <a:r>
              <a:rPr lang="es-ES" sz="2400" dirty="0" smtClean="0">
                <a:solidFill>
                  <a:schemeClr val="bg1"/>
                </a:solidFill>
                <a:latin typeface="Arial" pitchFamily="34" charset="0"/>
                <a:cs typeface="Arial" pitchFamily="34" charset="0"/>
              </a:rPr>
              <a:t>Desproporciones en el tamaño.       - Sacudidas.</a:t>
            </a:r>
          </a:p>
        </p:txBody>
      </p:sp>
      <p:pic>
        <p:nvPicPr>
          <p:cNvPr id="2050" name="Picture 2" descr="C:\Users\Usuario\Desktop\ballena azul 1.jpg"/>
          <p:cNvPicPr>
            <a:picLocks noChangeAspect="1" noChangeArrowheads="1"/>
          </p:cNvPicPr>
          <p:nvPr/>
        </p:nvPicPr>
        <p:blipFill>
          <a:blip r:embed="rId5" cstate="print"/>
          <a:srcRect/>
          <a:stretch>
            <a:fillRect/>
          </a:stretch>
        </p:blipFill>
        <p:spPr bwMode="auto">
          <a:xfrm>
            <a:off x="683568" y="908720"/>
            <a:ext cx="7776864" cy="4032448"/>
          </a:xfrm>
          <a:prstGeom prst="rect">
            <a:avLst/>
          </a:prstGeom>
          <a:noFill/>
        </p:spPr>
      </p:pic>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5940088"/>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SEÑALES DE ALARMA </a:t>
            </a:r>
            <a:r>
              <a:rPr lang="es-ES" sz="2800" dirty="0" smtClean="0">
                <a:solidFill>
                  <a:srgbClr val="FFC000"/>
                </a:solidFill>
                <a:latin typeface="Arial" pitchFamily="34" charset="0"/>
                <a:cs typeface="Arial" pitchFamily="34" charset="0"/>
              </a:rPr>
              <a:t>a través de los dibujos: </a:t>
            </a:r>
            <a:r>
              <a:rPr lang="es-ES" sz="2800" b="1" dirty="0" smtClean="0">
                <a:solidFill>
                  <a:schemeClr val="bg1"/>
                </a:solidFill>
                <a:latin typeface="Arial" pitchFamily="34" charset="0"/>
                <a:cs typeface="Arial" pitchFamily="34" charset="0"/>
              </a:rPr>
              <a:t>A través del contenido de los dibujos </a:t>
            </a:r>
            <a:r>
              <a:rPr lang="es-ES" sz="2800" dirty="0" smtClean="0">
                <a:solidFill>
                  <a:schemeClr val="bg1"/>
                </a:solidFill>
                <a:latin typeface="Arial" pitchFamily="34" charset="0"/>
                <a:cs typeface="Arial" pitchFamily="34" charset="0"/>
              </a:rPr>
              <a:t>mostramos mediante un lenguaje simbólico nuestra forma de comunicarnos, afectos, miedos, temores, etc.</a:t>
            </a:r>
          </a:p>
          <a:p>
            <a:pPr algn="just"/>
            <a:endParaRPr lang="es-ES" sz="3200" dirty="0" smtClean="0">
              <a:solidFill>
                <a:srgbClr val="FFC000"/>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r>
              <a:rPr lang="es-ES" sz="2800" dirty="0" smtClean="0">
                <a:solidFill>
                  <a:srgbClr val="FFC000"/>
                </a:solidFill>
                <a:latin typeface="Arial" pitchFamily="34" charset="0"/>
                <a:cs typeface="Arial" pitchFamily="34" charset="0"/>
              </a:rPr>
              <a:t>Especial atención a:</a:t>
            </a:r>
          </a:p>
          <a:p>
            <a:pPr algn="just">
              <a:buFontTx/>
              <a:buChar char="-"/>
            </a:pPr>
            <a:r>
              <a:rPr lang="es-ES" sz="2400" dirty="0" smtClean="0">
                <a:solidFill>
                  <a:schemeClr val="bg1"/>
                </a:solidFill>
                <a:latin typeface="Arial" pitchFamily="34" charset="0"/>
                <a:cs typeface="Arial" pitchFamily="34" charset="0"/>
              </a:rPr>
              <a:t>Tamaño de los dibujos alejados de la realidad.</a:t>
            </a:r>
          </a:p>
          <a:p>
            <a:pPr algn="just">
              <a:buFontTx/>
              <a:buChar char="-"/>
            </a:pPr>
            <a:r>
              <a:rPr lang="es-ES" sz="2400" dirty="0" smtClean="0">
                <a:solidFill>
                  <a:schemeClr val="bg1"/>
                </a:solidFill>
                <a:latin typeface="Arial" pitchFamily="34" charset="0"/>
                <a:cs typeface="Arial" pitchFamily="34" charset="0"/>
              </a:rPr>
              <a:t>Trazos angulosos, ennegrecidos y acerados.</a:t>
            </a:r>
          </a:p>
          <a:p>
            <a:pPr algn="just">
              <a:buFontTx/>
              <a:buChar char="-"/>
            </a:pPr>
            <a:r>
              <a:rPr lang="es-ES" sz="2400" dirty="0" smtClean="0">
                <a:solidFill>
                  <a:schemeClr val="bg1"/>
                </a:solidFill>
                <a:latin typeface="Arial" pitchFamily="34" charset="0"/>
                <a:cs typeface="Arial" pitchFamily="34" charset="0"/>
              </a:rPr>
              <a:t>Trazos con líneas rotas.</a:t>
            </a:r>
          </a:p>
          <a:p>
            <a:pPr algn="just">
              <a:buFontTx/>
              <a:buChar char="-"/>
            </a:pPr>
            <a:r>
              <a:rPr lang="es-ES" sz="2400" dirty="0" smtClean="0">
                <a:solidFill>
                  <a:schemeClr val="bg1"/>
                </a:solidFill>
                <a:latin typeface="Arial" pitchFamily="34" charset="0"/>
                <a:cs typeface="Arial" pitchFamily="34" charset="0"/>
              </a:rPr>
              <a:t> Ausencia de elementos fundamentales del contenido.</a:t>
            </a:r>
          </a:p>
          <a:p>
            <a:pPr algn="just">
              <a:buFontTx/>
              <a:buChar char="-"/>
            </a:pPr>
            <a:r>
              <a:rPr lang="es-ES" sz="2400" dirty="0" smtClean="0">
                <a:solidFill>
                  <a:schemeClr val="bg1"/>
                </a:solidFill>
                <a:latin typeface="Arial" pitchFamily="34" charset="0"/>
                <a:cs typeface="Arial" pitchFamily="34" charset="0"/>
              </a:rPr>
              <a:t> Trazos débiles y discontinuos.</a:t>
            </a: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95536" y="1340768"/>
            <a:ext cx="8424936" cy="4031873"/>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En que consiste el juego:</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a:solidFill>
                  <a:schemeClr val="bg1"/>
                </a:solidFill>
                <a:latin typeface="Arial" pitchFamily="34" charset="0"/>
                <a:cs typeface="Arial" pitchFamily="34" charset="0"/>
              </a:rPr>
              <a:t>C</a:t>
            </a:r>
            <a:r>
              <a:rPr lang="es-ES" sz="3200" dirty="0" smtClean="0">
                <a:solidFill>
                  <a:schemeClr val="bg1"/>
                </a:solidFill>
                <a:latin typeface="Arial" pitchFamily="34" charset="0"/>
                <a:cs typeface="Arial" pitchFamily="34" charset="0"/>
              </a:rPr>
              <a:t>onsiste en </a:t>
            </a:r>
            <a:r>
              <a:rPr lang="es-ES" sz="3200" dirty="0" smtClean="0">
                <a:solidFill>
                  <a:srgbClr val="FFC000"/>
                </a:solidFill>
                <a:latin typeface="Arial" pitchFamily="34" charset="0"/>
                <a:cs typeface="Arial" pitchFamily="34" charset="0"/>
              </a:rPr>
              <a:t>superar 50 pruebas </a:t>
            </a:r>
            <a:r>
              <a:rPr lang="es-ES" sz="3200" dirty="0" smtClean="0">
                <a:solidFill>
                  <a:schemeClr val="bg1"/>
                </a:solidFill>
                <a:latin typeface="Arial" pitchFamily="34" charset="0"/>
                <a:cs typeface="Arial" pitchFamily="34" charset="0"/>
              </a:rPr>
              <a:t>que impone casi en su totalidad el administrador del juego</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908720"/>
            <a:ext cx="8496944" cy="6617196"/>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SEÑALES DE ALARMA </a:t>
            </a:r>
            <a:r>
              <a:rPr lang="es-ES" sz="2800" dirty="0" smtClean="0">
                <a:solidFill>
                  <a:srgbClr val="FFC000"/>
                </a:solidFill>
                <a:latin typeface="Arial" pitchFamily="34" charset="0"/>
                <a:cs typeface="Arial" pitchFamily="34" charset="0"/>
              </a:rPr>
              <a:t>a través de los dibujos:</a:t>
            </a:r>
            <a:endParaRPr lang="es-ES" sz="2800" dirty="0" smtClean="0">
              <a:solidFill>
                <a:schemeClr val="bg1"/>
              </a:solidFill>
              <a:latin typeface="Arial" pitchFamily="34" charset="0"/>
              <a:cs typeface="Arial" pitchFamily="34" charset="0"/>
            </a:endParaRPr>
          </a:p>
          <a:p>
            <a:pPr algn="just"/>
            <a:endParaRPr lang="es-ES" sz="3200" dirty="0" smtClean="0">
              <a:solidFill>
                <a:srgbClr val="FFC000"/>
              </a:solidFill>
              <a:latin typeface="Arial" pitchFamily="34" charset="0"/>
              <a:cs typeface="Arial" pitchFamily="34" charset="0"/>
            </a:endParaRPr>
          </a:p>
          <a:p>
            <a:pPr algn="just"/>
            <a:endParaRPr lang="es-ES" sz="3200" dirty="0" smtClean="0">
              <a:solidFill>
                <a:srgbClr val="FFC000"/>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a:p>
            <a:pPr algn="just">
              <a:buFontTx/>
              <a:buChar char="-"/>
            </a:pPr>
            <a:r>
              <a:rPr lang="es-ES" sz="2400" dirty="0" smtClean="0">
                <a:solidFill>
                  <a:schemeClr val="bg1"/>
                </a:solidFill>
                <a:latin typeface="Arial" pitchFamily="34" charset="0"/>
                <a:cs typeface="Arial" pitchFamily="34" charset="0"/>
              </a:rPr>
              <a:t>Temblores.</a:t>
            </a:r>
          </a:p>
          <a:p>
            <a:pPr algn="just">
              <a:buFontTx/>
              <a:buChar char="-"/>
            </a:pPr>
            <a:r>
              <a:rPr lang="es-ES" sz="2400" dirty="0" smtClean="0">
                <a:solidFill>
                  <a:schemeClr val="bg1"/>
                </a:solidFill>
                <a:latin typeface="Arial" pitchFamily="34" charset="0"/>
                <a:cs typeface="Arial" pitchFamily="34" charset="0"/>
              </a:rPr>
              <a:t>Sacudidas.</a:t>
            </a:r>
          </a:p>
          <a:p>
            <a:pPr algn="just">
              <a:buFontTx/>
              <a:buChar char="-"/>
            </a:pPr>
            <a:r>
              <a:rPr lang="es-ES" sz="2400" dirty="0" smtClean="0">
                <a:solidFill>
                  <a:schemeClr val="bg1"/>
                </a:solidFill>
                <a:latin typeface="Arial" pitchFamily="34" charset="0"/>
                <a:cs typeface="Arial" pitchFamily="34" charset="0"/>
              </a:rPr>
              <a:t>Elementos repasados y/o retocados.</a:t>
            </a:r>
          </a:p>
          <a:p>
            <a:pPr algn="just">
              <a:buFontTx/>
              <a:buChar char="-"/>
            </a:pPr>
            <a:r>
              <a:rPr lang="es-ES" sz="2400" dirty="0" smtClean="0">
                <a:solidFill>
                  <a:schemeClr val="bg1"/>
                </a:solidFill>
                <a:latin typeface="Arial" pitchFamily="34" charset="0"/>
                <a:cs typeface="Arial" pitchFamily="34" charset="0"/>
              </a:rPr>
              <a:t> Trazos vacilantes.</a:t>
            </a:r>
          </a:p>
          <a:p>
            <a:pPr>
              <a:buFontTx/>
              <a:buChar char="-"/>
            </a:pPr>
            <a:r>
              <a:rPr lang="es-ES" sz="2400" dirty="0" smtClean="0">
                <a:solidFill>
                  <a:schemeClr val="bg1"/>
                </a:solidFill>
                <a:latin typeface="Arial" pitchFamily="34" charset="0"/>
                <a:cs typeface="Arial" pitchFamily="34" charset="0"/>
              </a:rPr>
              <a:t> Irregularidad entre las diferentes partes del dibujo.</a:t>
            </a:r>
          </a:p>
          <a:p>
            <a:pPr algn="just">
              <a:buFontTx/>
              <a:buChar char="-"/>
            </a:pPr>
            <a:r>
              <a:rPr lang="es-ES" sz="2400" dirty="0" smtClean="0">
                <a:solidFill>
                  <a:schemeClr val="bg1"/>
                </a:solidFill>
                <a:latin typeface="Arial" pitchFamily="34" charset="0"/>
                <a:cs typeface="Arial" pitchFamily="34" charset="0"/>
              </a:rPr>
              <a:t> Zonas mal diferenciadas.</a:t>
            </a:r>
          </a:p>
          <a:p>
            <a:pPr algn="just">
              <a:buFontTx/>
              <a:buChar char="-"/>
            </a:pPr>
            <a:r>
              <a:rPr lang="es-ES" sz="2400" dirty="0" smtClean="0">
                <a:solidFill>
                  <a:schemeClr val="bg1"/>
                </a:solidFill>
                <a:latin typeface="Arial" pitchFamily="34" charset="0"/>
                <a:cs typeface="Arial" pitchFamily="34" charset="0"/>
              </a:rPr>
              <a:t> Estrechamientos innecesarios de las formas.</a:t>
            </a:r>
          </a:p>
          <a:p>
            <a:pPr algn="just">
              <a:buFontTx/>
              <a:buChar char="-"/>
            </a:pPr>
            <a:r>
              <a:rPr lang="es-ES" sz="2400" dirty="0" smtClean="0">
                <a:solidFill>
                  <a:schemeClr val="bg1"/>
                </a:solidFill>
                <a:latin typeface="Arial" pitchFamily="34" charset="0"/>
                <a:cs typeface="Arial" pitchFamily="34" charset="0"/>
              </a:rPr>
              <a:t> Rasgos descendentes.</a:t>
            </a: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smtClean="0">
              <a:solidFill>
                <a:schemeClr val="bg1"/>
              </a:solidFill>
              <a:latin typeface="Arial" pitchFamily="34" charset="0"/>
              <a:cs typeface="Arial" pitchFamily="34" charset="0"/>
            </a:endParaRPr>
          </a:p>
          <a:p>
            <a:pPr algn="just">
              <a:buFontTx/>
              <a:buChar char="-"/>
            </a:pPr>
            <a:endParaRPr lang="es-ES" sz="2400" dirty="0">
              <a:solidFill>
                <a:schemeClr val="bg1"/>
              </a:solidFill>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8" name="7 CuadroTexto"/>
          <p:cNvSpPr txBox="1"/>
          <p:nvPr/>
        </p:nvSpPr>
        <p:spPr>
          <a:xfrm>
            <a:off x="323528" y="1052736"/>
            <a:ext cx="8424936" cy="5801588"/>
          </a:xfrm>
          <a:prstGeom prst="rect">
            <a:avLst/>
          </a:prstGeom>
          <a:noFill/>
        </p:spPr>
        <p:txBody>
          <a:bodyPr wrap="square" rtlCol="0">
            <a:spAutoFit/>
          </a:bodyPr>
          <a:lstStyle/>
          <a:p>
            <a:pPr algn="ctr"/>
            <a:r>
              <a:rPr lang="es-ES" sz="6000" dirty="0" smtClean="0">
                <a:solidFill>
                  <a:schemeClr val="bg1"/>
                </a:solidFill>
                <a:latin typeface="Arial" pitchFamily="34" charset="0"/>
                <a:cs typeface="Arial" pitchFamily="34" charset="0"/>
              </a:rPr>
              <a:t>“El Juego de la Ballena</a:t>
            </a:r>
          </a:p>
          <a:p>
            <a:pPr algn="ctr"/>
            <a:endParaRPr lang="es-ES" sz="6000" dirty="0" smtClean="0">
              <a:solidFill>
                <a:schemeClr val="bg1"/>
              </a:solidFill>
              <a:latin typeface="Arial" pitchFamily="34" charset="0"/>
              <a:cs typeface="Arial" pitchFamily="34" charset="0"/>
            </a:endParaRPr>
          </a:p>
          <a:p>
            <a:pPr algn="ctr"/>
            <a:r>
              <a:rPr lang="es-ES" sz="6000" dirty="0" smtClean="0">
                <a:solidFill>
                  <a:schemeClr val="bg1"/>
                </a:solidFill>
                <a:latin typeface="Arial" pitchFamily="34" charset="0"/>
                <a:cs typeface="Arial" pitchFamily="34" charset="0"/>
              </a:rPr>
              <a:t> Azul” en España.</a:t>
            </a:r>
          </a:p>
          <a:p>
            <a:pPr algn="ctr"/>
            <a:r>
              <a:rPr lang="es-ES" sz="6000" dirty="0" smtClean="0">
                <a:solidFill>
                  <a:schemeClr val="bg1"/>
                </a:solidFill>
                <a:latin typeface="Arial" pitchFamily="34" charset="0"/>
                <a:cs typeface="Arial" pitchFamily="34" charset="0"/>
              </a:rPr>
              <a:t> </a:t>
            </a:r>
            <a:r>
              <a:rPr lang="es-ES" sz="4000" dirty="0" smtClean="0">
                <a:solidFill>
                  <a:schemeClr val="bg1"/>
                </a:solidFill>
                <a:latin typeface="Arial" pitchFamily="34" charset="0"/>
                <a:cs typeface="Arial" pitchFamily="34" charset="0"/>
              </a:rPr>
              <a:t>Parte III </a:t>
            </a:r>
          </a:p>
          <a:p>
            <a:pPr algn="ctr"/>
            <a:r>
              <a:rPr lang="es-ES" sz="4000" i="1" dirty="0" smtClean="0">
                <a:solidFill>
                  <a:srgbClr val="FFC000"/>
                </a:solidFill>
                <a:latin typeface="Arial" pitchFamily="34" charset="0"/>
                <a:cs typeface="Arial" pitchFamily="34" charset="0"/>
              </a:rPr>
              <a:t>“Control de las Redes Sociales”</a:t>
            </a:r>
            <a:endParaRPr lang="es-ES" sz="6000" dirty="0" smtClean="0">
              <a:solidFill>
                <a:schemeClr val="bg1"/>
              </a:solidFill>
              <a:latin typeface="Arial" pitchFamily="34" charset="0"/>
              <a:cs typeface="Arial" pitchFamily="34" charset="0"/>
            </a:endParaRPr>
          </a:p>
          <a:p>
            <a:pPr algn="ctr"/>
            <a:r>
              <a:rPr lang="es-ES" sz="1200" b="1" dirty="0" smtClean="0">
                <a:solidFill>
                  <a:schemeClr val="bg1"/>
                </a:solidFill>
                <a:latin typeface="Arial" pitchFamily="34" charset="0"/>
                <a:cs typeface="Arial" pitchFamily="34" charset="0"/>
              </a:rPr>
              <a:t>                                                                                                                           </a:t>
            </a:r>
          </a:p>
          <a:p>
            <a:pPr algn="ctr"/>
            <a:r>
              <a:rPr lang="es-ES" sz="1200" b="1" dirty="0">
                <a:solidFill>
                  <a:schemeClr val="bg1"/>
                </a:solidFill>
                <a:latin typeface="Arial" pitchFamily="34" charset="0"/>
                <a:cs typeface="Arial" pitchFamily="34" charset="0"/>
              </a:rPr>
              <a:t> </a:t>
            </a:r>
            <a:r>
              <a:rPr lang="es-ES" sz="1200" b="1" dirty="0" smtClean="0">
                <a:solidFill>
                  <a:schemeClr val="bg1"/>
                </a:solidFill>
                <a:latin typeface="Arial" pitchFamily="34" charset="0"/>
                <a:cs typeface="Arial" pitchFamily="34" charset="0"/>
              </a:rPr>
              <a:t>                                                                                                                                        </a:t>
            </a:r>
          </a:p>
          <a:p>
            <a:pPr algn="ctr"/>
            <a:r>
              <a:rPr lang="es-ES" sz="1200" b="1" dirty="0" smtClean="0">
                <a:solidFill>
                  <a:srgbClr val="FFC000"/>
                </a:solidFill>
                <a:latin typeface="Arial" pitchFamily="34" charset="0"/>
                <a:cs typeface="Arial" pitchFamily="34" charset="0"/>
              </a:rPr>
              <a:t>                                                                                                                    </a:t>
            </a:r>
          </a:p>
          <a:p>
            <a:pPr algn="ctr"/>
            <a:r>
              <a:rPr lang="es-ES" sz="1200" b="1" dirty="0" smtClean="0">
                <a:solidFill>
                  <a:srgbClr val="FFC000"/>
                </a:solidFill>
                <a:latin typeface="Arial" pitchFamily="34" charset="0"/>
                <a:cs typeface="Arial" pitchFamily="34" charset="0"/>
              </a:rPr>
              <a:t>                                                                                                                   Profesor Diego Miranda</a:t>
            </a:r>
          </a:p>
          <a:p>
            <a:pPr algn="ctr"/>
            <a:r>
              <a:rPr lang="es-ES" sz="1200" b="1" dirty="0" smtClean="0">
                <a:solidFill>
                  <a:srgbClr val="FFC000"/>
                </a:solidFill>
                <a:latin typeface="Arial" pitchFamily="34" charset="0"/>
                <a:cs typeface="Arial" pitchFamily="34" charset="0"/>
              </a:rPr>
              <a:t>                                                                                                                             </a:t>
            </a:r>
            <a:r>
              <a:rPr lang="es-ES" sz="1000" dirty="0" smtClean="0">
                <a:solidFill>
                  <a:schemeClr val="bg1"/>
                </a:solidFill>
                <a:latin typeface="Arial" pitchFamily="34" charset="0"/>
                <a:cs typeface="Arial" pitchFamily="34" charset="0"/>
              </a:rPr>
              <a:t>Criminólogo y Analista de la Conducta.</a:t>
            </a:r>
          </a:p>
          <a:p>
            <a:pPr algn="r"/>
            <a:r>
              <a:rPr lang="es-ES" sz="1000" dirty="0" smtClean="0">
                <a:solidFill>
                  <a:schemeClr val="bg1"/>
                </a:solidFill>
                <a:latin typeface="Arial" pitchFamily="34" charset="0"/>
                <a:cs typeface="Arial" pitchFamily="34" charset="0"/>
              </a:rPr>
              <a:t>Director de Operaciones Grupo GEES Spain.</a:t>
            </a:r>
          </a:p>
          <a:p>
            <a:pPr algn="ctr"/>
            <a:endParaRPr lang="es-ES" sz="1200" b="1" dirty="0" smtClean="0">
              <a:solidFill>
                <a:srgbClr val="FFC000"/>
              </a:solidFill>
              <a:latin typeface="Arial" pitchFamily="34" charset="0"/>
              <a:cs typeface="Arial" pitchFamily="34" charset="0"/>
            </a:endParaRPr>
          </a:p>
          <a:p>
            <a:pPr algn="ctr"/>
            <a:r>
              <a:rPr lang="es-ES" sz="900" dirty="0" smtClean="0">
                <a:solidFill>
                  <a:schemeClr val="bg1"/>
                </a:solidFill>
                <a:latin typeface="Arial" pitchFamily="34" charset="0"/>
                <a:cs typeface="Arial" pitchFamily="34" charset="0"/>
              </a:rPr>
              <a:t>                                                                                                                                                                                        </a:t>
            </a:r>
            <a:endParaRPr lang="es-ES" sz="900" dirty="0">
              <a:solidFill>
                <a:schemeClr val="bg1"/>
              </a:solidFill>
              <a:latin typeface="Arial" pitchFamily="34" charset="0"/>
              <a:cs typeface="Arial" pitchFamily="34" charset="0"/>
            </a:endParaRPr>
          </a:p>
        </p:txBody>
      </p:sp>
      <p:sp>
        <p:nvSpPr>
          <p:cNvPr id="6" name="5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8" name="7 CuadroTexto"/>
          <p:cNvSpPr txBox="1"/>
          <p:nvPr/>
        </p:nvSpPr>
        <p:spPr>
          <a:xfrm>
            <a:off x="323528" y="1052736"/>
            <a:ext cx="8424936" cy="5924699"/>
          </a:xfrm>
          <a:prstGeom prst="rect">
            <a:avLst/>
          </a:prstGeom>
          <a:noFill/>
        </p:spPr>
        <p:txBody>
          <a:bodyPr wrap="square" rtlCol="0">
            <a:spAutoFit/>
          </a:bodyPr>
          <a:lstStyle/>
          <a:p>
            <a:pPr algn="ctr"/>
            <a:r>
              <a:rPr lang="es-ES" sz="6000" dirty="0" smtClean="0">
                <a:solidFill>
                  <a:schemeClr val="bg1"/>
                </a:solidFill>
                <a:latin typeface="Arial" pitchFamily="34" charset="0"/>
                <a:cs typeface="Arial" pitchFamily="34" charset="0"/>
              </a:rPr>
              <a:t>“Es más útil y necesario </a:t>
            </a:r>
            <a:r>
              <a:rPr lang="es-ES" sz="6000" u="sng" dirty="0" smtClean="0">
                <a:solidFill>
                  <a:srgbClr val="FFC000"/>
                </a:solidFill>
                <a:latin typeface="Arial" pitchFamily="34" charset="0"/>
                <a:cs typeface="Arial" pitchFamily="34" charset="0"/>
              </a:rPr>
              <a:t>acompañar</a:t>
            </a:r>
            <a:r>
              <a:rPr lang="es-ES" sz="6000" dirty="0" smtClean="0">
                <a:solidFill>
                  <a:schemeClr val="bg1"/>
                </a:solidFill>
                <a:latin typeface="Arial" pitchFamily="34" charset="0"/>
                <a:cs typeface="Arial" pitchFamily="34" charset="0"/>
              </a:rPr>
              <a:t> a los menores en internet que controlarlos, ya que esto es muy difícil”</a:t>
            </a:r>
            <a:endParaRPr lang="es-ES" sz="1200" b="1" dirty="0" smtClean="0">
              <a:solidFill>
                <a:schemeClr val="bg1"/>
              </a:solidFill>
              <a:latin typeface="Arial" pitchFamily="34" charset="0"/>
              <a:cs typeface="Arial" pitchFamily="34" charset="0"/>
            </a:endParaRPr>
          </a:p>
          <a:p>
            <a:pPr algn="ctr"/>
            <a:r>
              <a:rPr lang="es-ES" sz="1200" b="1" dirty="0">
                <a:solidFill>
                  <a:schemeClr val="bg1"/>
                </a:solidFill>
                <a:latin typeface="Arial" pitchFamily="34" charset="0"/>
                <a:cs typeface="Arial" pitchFamily="34" charset="0"/>
              </a:rPr>
              <a:t> </a:t>
            </a:r>
            <a:r>
              <a:rPr lang="es-ES" sz="1200" b="1" dirty="0" smtClean="0">
                <a:solidFill>
                  <a:schemeClr val="bg1"/>
                </a:solidFill>
                <a:latin typeface="Arial" pitchFamily="34" charset="0"/>
                <a:cs typeface="Arial" pitchFamily="34" charset="0"/>
              </a:rPr>
              <a:t>                                                                                                                                        </a:t>
            </a:r>
          </a:p>
          <a:p>
            <a:pPr algn="ctr"/>
            <a:r>
              <a:rPr lang="es-ES" sz="1200" b="1" dirty="0" smtClean="0">
                <a:solidFill>
                  <a:srgbClr val="FFC000"/>
                </a:solidFill>
                <a:latin typeface="Arial" pitchFamily="34" charset="0"/>
                <a:cs typeface="Arial" pitchFamily="34" charset="0"/>
              </a:rPr>
              <a:t>                                                                                                                    </a:t>
            </a:r>
          </a:p>
          <a:p>
            <a:pPr algn="ctr"/>
            <a:r>
              <a:rPr lang="es-ES" sz="1200" b="1" dirty="0" smtClean="0">
                <a:solidFill>
                  <a:srgbClr val="FFC000"/>
                </a:solidFill>
                <a:latin typeface="Arial" pitchFamily="34" charset="0"/>
                <a:cs typeface="Arial" pitchFamily="34" charset="0"/>
              </a:rPr>
              <a:t>                                                                                                                   Profesor Diego Miranda</a:t>
            </a:r>
          </a:p>
          <a:p>
            <a:pPr algn="ctr"/>
            <a:r>
              <a:rPr lang="es-ES" sz="1200" b="1" dirty="0" smtClean="0">
                <a:solidFill>
                  <a:srgbClr val="FFC000"/>
                </a:solidFill>
                <a:latin typeface="Arial" pitchFamily="34" charset="0"/>
                <a:cs typeface="Arial" pitchFamily="34" charset="0"/>
              </a:rPr>
              <a:t>                                                                                                                             </a:t>
            </a:r>
            <a:r>
              <a:rPr lang="es-ES" sz="1000" dirty="0" smtClean="0">
                <a:solidFill>
                  <a:schemeClr val="bg1"/>
                </a:solidFill>
                <a:latin typeface="Arial" pitchFamily="34" charset="0"/>
                <a:cs typeface="Arial" pitchFamily="34" charset="0"/>
              </a:rPr>
              <a:t>Criminólogo y Analista de la Conducta.</a:t>
            </a:r>
          </a:p>
          <a:p>
            <a:pPr algn="r"/>
            <a:r>
              <a:rPr lang="es-ES" sz="1000" dirty="0" smtClean="0">
                <a:solidFill>
                  <a:schemeClr val="bg1"/>
                </a:solidFill>
                <a:latin typeface="Arial" pitchFamily="34" charset="0"/>
                <a:cs typeface="Arial" pitchFamily="34" charset="0"/>
              </a:rPr>
              <a:t>Director de Operaciones Grupo GEES Spain.</a:t>
            </a:r>
          </a:p>
          <a:p>
            <a:pPr algn="ctr"/>
            <a:endParaRPr lang="es-ES" sz="1200" b="1" dirty="0" smtClean="0">
              <a:solidFill>
                <a:srgbClr val="FFC000"/>
              </a:solidFill>
              <a:latin typeface="Arial" pitchFamily="34" charset="0"/>
              <a:cs typeface="Arial" pitchFamily="34" charset="0"/>
            </a:endParaRPr>
          </a:p>
          <a:p>
            <a:pPr algn="ctr"/>
            <a:r>
              <a:rPr lang="es-ES" sz="900" dirty="0" smtClean="0">
                <a:solidFill>
                  <a:schemeClr val="bg1"/>
                </a:solidFill>
                <a:latin typeface="Arial" pitchFamily="34" charset="0"/>
                <a:cs typeface="Arial" pitchFamily="34" charset="0"/>
              </a:rPr>
              <a:t>                                                                                                                                                                                        </a:t>
            </a:r>
            <a:endParaRPr lang="es-ES" sz="900" dirty="0">
              <a:solidFill>
                <a:schemeClr val="bg1"/>
              </a:solidFill>
              <a:latin typeface="Arial" pitchFamily="34" charset="0"/>
              <a:cs typeface="Arial" pitchFamily="34" charset="0"/>
            </a:endParaRPr>
          </a:p>
        </p:txBody>
      </p:sp>
      <p:sp>
        <p:nvSpPr>
          <p:cNvPr id="6" name="5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836712"/>
            <a:ext cx="8568952" cy="5581208"/>
          </a:xfrm>
          <a:prstGeom prst="rect">
            <a:avLst/>
          </a:prstGeom>
          <a:noFill/>
        </p:spPr>
        <p:txBody>
          <a:bodyPr wrap="square" rtlCol="0">
            <a:spAutoFit/>
          </a:bodyPr>
          <a:lstStyle/>
          <a:p>
            <a:r>
              <a:rPr lang="es-ES" sz="3200" dirty="0" smtClean="0">
                <a:solidFill>
                  <a:srgbClr val="FFC000"/>
                </a:solidFill>
                <a:latin typeface="Arial" pitchFamily="34" charset="0"/>
                <a:cs typeface="Arial" pitchFamily="34" charset="0"/>
              </a:rPr>
              <a:t>Control y </a:t>
            </a:r>
            <a:r>
              <a:rPr lang="es-ES" sz="3200" u="sng" dirty="0" smtClean="0">
                <a:solidFill>
                  <a:srgbClr val="FFC000"/>
                </a:solidFill>
                <a:latin typeface="Arial" pitchFamily="34" charset="0"/>
                <a:cs typeface="Arial" pitchFamily="34" charset="0"/>
              </a:rPr>
              <a:t>Acompañamiento</a:t>
            </a:r>
            <a:r>
              <a:rPr lang="es-ES" sz="3200" dirty="0" smtClean="0">
                <a:solidFill>
                  <a:srgbClr val="FFC000"/>
                </a:solidFill>
                <a:latin typeface="Arial" pitchFamily="34" charset="0"/>
                <a:cs typeface="Arial" pitchFamily="34" charset="0"/>
              </a:rPr>
              <a:t> en Internet:</a:t>
            </a:r>
          </a:p>
          <a:p>
            <a:endParaRPr lang="es-ES" sz="3200" dirty="0" smtClean="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pPr algn="just"/>
            <a:r>
              <a:rPr lang="es-ES" sz="3200" i="1" dirty="0" smtClean="0">
                <a:solidFill>
                  <a:schemeClr val="tx2">
                    <a:lumMod val="20000"/>
                    <a:lumOff val="80000"/>
                  </a:schemeClr>
                </a:solidFill>
                <a:latin typeface="Arial" pitchFamily="34" charset="0"/>
                <a:cs typeface="Arial" pitchFamily="34" charset="0"/>
              </a:rPr>
              <a:t>“No, no mi hijo no tiene teléfono móvil, y le controlamos el tiempo en el ordenador, </a:t>
            </a:r>
            <a:r>
              <a:rPr lang="es-ES" sz="3200" b="1" i="1" dirty="0" smtClean="0">
                <a:solidFill>
                  <a:schemeClr val="tx2">
                    <a:lumMod val="20000"/>
                    <a:lumOff val="80000"/>
                  </a:schemeClr>
                </a:solidFill>
                <a:latin typeface="Arial" pitchFamily="34" charset="0"/>
                <a:cs typeface="Arial" pitchFamily="34" charset="0"/>
              </a:rPr>
              <a:t>no tiene redes sociales</a:t>
            </a:r>
            <a:r>
              <a:rPr lang="es-ES" sz="3200" i="1" dirty="0" smtClean="0">
                <a:solidFill>
                  <a:schemeClr val="tx2">
                    <a:lumMod val="20000"/>
                    <a:lumOff val="80000"/>
                  </a:schemeClr>
                </a:solidFill>
                <a:latin typeface="Arial" pitchFamily="34" charset="0"/>
                <a:cs typeface="Arial" pitchFamily="34" charset="0"/>
              </a:rPr>
              <a:t>”  </a:t>
            </a:r>
          </a:p>
          <a:p>
            <a:pPr algn="just"/>
            <a:r>
              <a:rPr lang="es-ES" sz="3200" dirty="0" smtClean="0">
                <a:solidFill>
                  <a:schemeClr val="bg1"/>
                </a:solidFill>
                <a:latin typeface="Arial" pitchFamily="34" charset="0"/>
                <a:cs typeface="Arial" pitchFamily="34" charset="0"/>
              </a:rPr>
              <a:t>Esto es lo que piensan y dicen muchos padres de sus hijos, luego viene la “</a:t>
            </a:r>
            <a:r>
              <a:rPr lang="es-ES" sz="3200" dirty="0" smtClean="0">
                <a:solidFill>
                  <a:srgbClr val="FFC000"/>
                </a:solidFill>
                <a:latin typeface="Arial" pitchFamily="34" charset="0"/>
                <a:cs typeface="Arial" pitchFamily="34" charset="0"/>
              </a:rPr>
              <a:t>sorpresa</a:t>
            </a:r>
            <a:r>
              <a:rPr lang="es-ES" sz="3200" dirty="0" smtClean="0">
                <a:solidFill>
                  <a:schemeClr val="bg1"/>
                </a:solidFill>
                <a:latin typeface="Arial" pitchFamily="34" charset="0"/>
                <a:cs typeface="Arial" pitchFamily="34" charset="0"/>
              </a:rPr>
              <a:t>”</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80728"/>
            <a:ext cx="8568952" cy="5653216"/>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 </a:t>
            </a:r>
            <a:r>
              <a:rPr lang="es-ES" sz="3200" dirty="0" smtClean="0">
                <a:solidFill>
                  <a:srgbClr val="FFC000"/>
                </a:solidFill>
                <a:latin typeface="Arial" pitchFamily="34" charset="0"/>
                <a:cs typeface="Arial" pitchFamily="34" charset="0"/>
              </a:rPr>
              <a:t>Los padres</a:t>
            </a:r>
            <a:r>
              <a:rPr lang="es-ES" sz="3200" dirty="0" smtClean="0">
                <a:solidFill>
                  <a:schemeClr val="bg1"/>
                </a:solidFill>
                <a:latin typeface="Arial" pitchFamily="34" charset="0"/>
                <a:cs typeface="Arial" pitchFamily="34" charset="0"/>
              </a:rPr>
              <a:t>, educadores y las personas responsables de un menor, deben de saber que lo son penalmente si este comete un ilícito </a:t>
            </a:r>
            <a:r>
              <a:rPr lang="es-ES" sz="3200" dirty="0" smtClean="0">
                <a:solidFill>
                  <a:srgbClr val="FFC000"/>
                </a:solidFill>
                <a:latin typeface="Arial" pitchFamily="34" charset="0"/>
                <a:cs typeface="Arial" pitchFamily="34" charset="0"/>
              </a:rPr>
              <a:t>hasta la edad de los 14 años</a:t>
            </a:r>
            <a:r>
              <a:rPr lang="es-ES" sz="3200" dirty="0" smtClean="0">
                <a:solidFill>
                  <a:schemeClr val="bg1"/>
                </a:solidFill>
                <a:latin typeface="Arial" pitchFamily="34" charset="0"/>
                <a:cs typeface="Arial" pitchFamily="34" charset="0"/>
              </a:rPr>
              <a:t>.</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De los 14 a los 18 años, los jóvenes encausados tienen </a:t>
            </a:r>
            <a:r>
              <a:rPr lang="es-ES" sz="3200" dirty="0" smtClean="0">
                <a:solidFill>
                  <a:srgbClr val="FFC000"/>
                </a:solidFill>
                <a:latin typeface="Arial" pitchFamily="34" charset="0"/>
                <a:cs typeface="Arial" pitchFamily="34" charset="0"/>
              </a:rPr>
              <a:t>distintos derechos y protocolos </a:t>
            </a:r>
            <a:r>
              <a:rPr lang="es-ES" sz="3200" dirty="0" smtClean="0">
                <a:solidFill>
                  <a:schemeClr val="bg1"/>
                </a:solidFill>
                <a:latin typeface="Arial" pitchFamily="34" charset="0"/>
                <a:cs typeface="Arial" pitchFamily="34" charset="0"/>
              </a:rPr>
              <a:t>de actuación. </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Ley Orgánica 5/2000 reguladora de la responsabilidad penal de los menores.</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8460432" y="6165304"/>
            <a:ext cx="504056"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052736"/>
            <a:ext cx="8712968" cy="5355312"/>
          </a:xfrm>
          <a:prstGeom prst="rect">
            <a:avLst/>
          </a:prstGeom>
          <a:noFill/>
        </p:spPr>
        <p:txBody>
          <a:bodyPr wrap="square" rtlCol="0">
            <a:spAutoFit/>
          </a:bodyPr>
          <a:lstStyle/>
          <a:p>
            <a:pPr algn="just"/>
            <a:r>
              <a:rPr lang="es-ES" sz="3200" dirty="0" smtClean="0">
                <a:solidFill>
                  <a:srgbClr val="FFC000"/>
                </a:solidFill>
                <a:latin typeface="Arial" pitchFamily="34" charset="0"/>
                <a:cs typeface="Arial" pitchFamily="34" charset="0"/>
              </a:rPr>
              <a:t>Cuestiones importantes a tener en cuenta:</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1 – Los niños y jóvenes </a:t>
            </a:r>
            <a:r>
              <a:rPr lang="es-ES" sz="5400" dirty="0" smtClean="0">
                <a:solidFill>
                  <a:srgbClr val="FFC000"/>
                </a:solidFill>
                <a:latin typeface="Arial" pitchFamily="34" charset="0"/>
                <a:cs typeface="Arial" pitchFamily="34" charset="0"/>
              </a:rPr>
              <a:t>son curiosos</a:t>
            </a:r>
            <a:r>
              <a:rPr lang="es-ES" sz="3200" dirty="0" smtClean="0">
                <a:solidFill>
                  <a:schemeClr val="bg1"/>
                </a:solidFill>
                <a:latin typeface="Arial" pitchFamily="34" charset="0"/>
                <a:cs typeface="Arial" pitchFamily="34" charset="0"/>
              </a:rPr>
              <a:t>, lo que no les expliquen ustedes, buscarán la forma de conocerlo fuera de su ámbito familiar.</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2 – No tener móvil o que le “controlen” el PC, </a:t>
            </a:r>
            <a:r>
              <a:rPr lang="es-ES" sz="3200" dirty="0" smtClean="0">
                <a:solidFill>
                  <a:srgbClr val="FFC000"/>
                </a:solidFill>
                <a:latin typeface="Arial" pitchFamily="34" charset="0"/>
                <a:cs typeface="Arial" pitchFamily="34" charset="0"/>
              </a:rPr>
              <a:t>no evitará que investiguen, ni que tengan redes sociales</a:t>
            </a:r>
            <a:r>
              <a:rPr lang="es-ES" sz="3200" dirty="0" smtClean="0">
                <a:solidFill>
                  <a:schemeClr val="bg1"/>
                </a:solidFill>
                <a:latin typeface="Arial" pitchFamily="34" charset="0"/>
                <a:cs typeface="Arial" pitchFamily="34" charset="0"/>
              </a:rPr>
              <a:t> a las que se conectarán con  </a:t>
            </a:r>
            <a:r>
              <a:rPr lang="es-ES" sz="3200" dirty="0" smtClean="0">
                <a:solidFill>
                  <a:srgbClr val="FFC000"/>
                </a:solidFill>
                <a:latin typeface="Arial" pitchFamily="34" charset="0"/>
                <a:cs typeface="Arial" pitchFamily="34" charset="0"/>
              </a:rPr>
              <a:t>otros dispositivos</a:t>
            </a:r>
            <a:r>
              <a:rPr lang="es-ES" sz="3200" dirty="0" smtClean="0">
                <a:solidFill>
                  <a:schemeClr val="bg1"/>
                </a:solidFill>
                <a:latin typeface="Arial" pitchFamily="34" charset="0"/>
                <a:cs typeface="Arial" pitchFamily="34" charset="0"/>
              </a:rPr>
              <a:t> de amigos, bibliotecas etc, </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196752"/>
            <a:ext cx="8568952" cy="5632311"/>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3 – No busque en Redes Sociales el perfil de su hijo o menor a su cuidado por su nombre y apellidos, en </a:t>
            </a:r>
            <a:r>
              <a:rPr lang="es-ES" sz="3200" dirty="0" smtClean="0">
                <a:solidFill>
                  <a:srgbClr val="FFC000"/>
                </a:solidFill>
                <a:latin typeface="Arial" pitchFamily="34" charset="0"/>
                <a:cs typeface="Arial" pitchFamily="34" charset="0"/>
              </a:rPr>
              <a:t>muchas ocasiones </a:t>
            </a:r>
            <a:r>
              <a:rPr lang="es-ES" sz="3200" dirty="0" smtClean="0">
                <a:solidFill>
                  <a:schemeClr val="bg1"/>
                </a:solidFill>
                <a:latin typeface="Arial" pitchFamily="34" charset="0"/>
                <a:cs typeface="Arial" pitchFamily="34" charset="0"/>
              </a:rPr>
              <a:t>utilizará un apodo, siglas o un nombre “maquillado” en otras ocasiones no.</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4 – </a:t>
            </a:r>
            <a:r>
              <a:rPr lang="es-ES" sz="3200" b="1" dirty="0" smtClean="0">
                <a:solidFill>
                  <a:srgbClr val="FFC000"/>
                </a:solidFill>
                <a:latin typeface="Arial" pitchFamily="34" charset="0"/>
                <a:cs typeface="Arial" pitchFamily="34" charset="0"/>
              </a:rPr>
              <a:t>Lo que si utilizará </a:t>
            </a:r>
            <a:r>
              <a:rPr lang="es-ES" sz="3200" dirty="0" smtClean="0">
                <a:solidFill>
                  <a:schemeClr val="bg1"/>
                </a:solidFill>
                <a:latin typeface="Arial" pitchFamily="34" charset="0"/>
                <a:cs typeface="Arial" pitchFamily="34" charset="0"/>
              </a:rPr>
              <a:t>un joven en más del 90% de las ocasiones </a:t>
            </a:r>
            <a:r>
              <a:rPr lang="es-ES" sz="3200" dirty="0" smtClean="0">
                <a:solidFill>
                  <a:srgbClr val="FFC000"/>
                </a:solidFill>
                <a:latin typeface="Arial" pitchFamily="34" charset="0"/>
                <a:cs typeface="Arial" pitchFamily="34" charset="0"/>
              </a:rPr>
              <a:t>será fotografías de el mismo </a:t>
            </a:r>
            <a:r>
              <a:rPr lang="es-ES" sz="3200" dirty="0" smtClean="0">
                <a:solidFill>
                  <a:schemeClr val="bg1"/>
                </a:solidFill>
                <a:latin typeface="Arial" pitchFamily="34" charset="0"/>
                <a:cs typeface="Arial" pitchFamily="34" charset="0"/>
                <a:sym typeface="Wingdings" pitchFamily="2" charset="2"/>
              </a:rPr>
              <a:t> </a:t>
            </a:r>
          </a:p>
          <a:p>
            <a:pPr algn="just"/>
            <a:endParaRPr lang="es-ES" sz="1000" dirty="0" smtClean="0">
              <a:solidFill>
                <a:schemeClr val="bg1"/>
              </a:solidFill>
              <a:latin typeface="Arial" pitchFamily="34" charset="0"/>
              <a:cs typeface="Arial" pitchFamily="34" charset="0"/>
              <a:sym typeface="Wingdings" pitchFamily="2" charset="2"/>
            </a:endParaRPr>
          </a:p>
          <a:p>
            <a:pPr algn="just"/>
            <a:r>
              <a:rPr lang="es-ES" sz="1000" b="1" dirty="0" smtClean="0">
                <a:solidFill>
                  <a:srgbClr val="FFC000"/>
                </a:solidFill>
                <a:latin typeface="Arial" pitchFamily="34" charset="0"/>
                <a:cs typeface="Arial" pitchFamily="34" charset="0"/>
                <a:sym typeface="Wingdings" pitchFamily="2" charset="2"/>
              </a:rPr>
              <a:t>Importante:  </a:t>
            </a:r>
            <a:r>
              <a:rPr lang="es-ES" sz="1000" dirty="0" smtClean="0">
                <a:solidFill>
                  <a:schemeClr val="bg1"/>
                </a:solidFill>
                <a:latin typeface="Arial" pitchFamily="34" charset="0"/>
                <a:cs typeface="Arial" pitchFamily="34" charset="0"/>
                <a:sym typeface="Wingdings" pitchFamily="2" charset="2"/>
              </a:rPr>
              <a:t>Observar con detenimiento estas fotografías, </a:t>
            </a:r>
            <a:r>
              <a:rPr lang="es-ES" sz="1000" b="1" dirty="0" smtClean="0">
                <a:solidFill>
                  <a:schemeClr val="bg1"/>
                </a:solidFill>
                <a:latin typeface="Arial" pitchFamily="34" charset="0"/>
                <a:cs typeface="Arial" pitchFamily="34" charset="0"/>
                <a:sym typeface="Wingdings" pitchFamily="2" charset="2"/>
              </a:rPr>
              <a:t>la mayoría de las ocasiones nos están diciendo que es lo que está sucediendo, </a:t>
            </a:r>
            <a:r>
              <a:rPr lang="es-ES" sz="1000" dirty="0" smtClean="0">
                <a:solidFill>
                  <a:schemeClr val="bg1"/>
                </a:solidFill>
                <a:latin typeface="Arial" pitchFamily="34" charset="0"/>
                <a:cs typeface="Arial" pitchFamily="34" charset="0"/>
                <a:sym typeface="Wingdings" pitchFamily="2" charset="2"/>
              </a:rPr>
              <a:t>hay que fijarse si el joven se encuentra solo, acompañado, si está en lugares abiertos o cerrados, hay que fijarse en su estética, en si es la habitual o la cambia, en si oculta su rostro parcialmente o no, en definitiva en un gran número de aspectos. </a:t>
            </a:r>
            <a:r>
              <a:rPr lang="es-ES" sz="1000" dirty="0" smtClean="0">
                <a:solidFill>
                  <a:srgbClr val="FFC000"/>
                </a:solidFill>
                <a:latin typeface="Arial" pitchFamily="34" charset="0"/>
                <a:cs typeface="Arial" pitchFamily="34" charset="0"/>
                <a:sym typeface="Wingdings" pitchFamily="2" charset="2"/>
              </a:rPr>
              <a:t>do@gees-spain.org</a:t>
            </a:r>
          </a:p>
          <a:p>
            <a:pPr algn="just"/>
            <a:endParaRPr lang="es-ES" sz="3200" dirty="0" smtClean="0">
              <a:solidFill>
                <a:schemeClr val="bg1"/>
              </a:solidFill>
              <a:latin typeface="Arial" pitchFamily="34" charset="0"/>
              <a:cs typeface="Arial" pitchFamily="34" charset="0"/>
              <a:sym typeface="Wingdings" pitchFamily="2" charset="2"/>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568952" cy="5016758"/>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5 – Un nativo digital es imposible que no participe y quiera estar en las redes, allí se encuentran sus amigos, </a:t>
            </a:r>
            <a:r>
              <a:rPr lang="es-ES" sz="3200" b="1" dirty="0" smtClean="0">
                <a:solidFill>
                  <a:srgbClr val="FFC000"/>
                </a:solidFill>
                <a:latin typeface="Arial" pitchFamily="34" charset="0"/>
                <a:cs typeface="Arial" pitchFamily="34" charset="0"/>
              </a:rPr>
              <a:t>sus prioridades</a:t>
            </a:r>
            <a:r>
              <a:rPr lang="es-ES" sz="3200" dirty="0" smtClean="0">
                <a:solidFill>
                  <a:schemeClr val="bg1"/>
                </a:solidFill>
                <a:latin typeface="Arial" pitchFamily="34" charset="0"/>
                <a:cs typeface="Arial" pitchFamily="34" charset="0"/>
              </a:rPr>
              <a:t>.</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6 - A un niño o joven </a:t>
            </a:r>
            <a:r>
              <a:rPr lang="es-ES" sz="3200" dirty="0" smtClean="0">
                <a:solidFill>
                  <a:srgbClr val="FFC000"/>
                </a:solidFill>
                <a:latin typeface="Arial" pitchFamily="34" charset="0"/>
                <a:cs typeface="Arial" pitchFamily="34" charset="0"/>
              </a:rPr>
              <a:t>ya no le llama la atención la televisión</a:t>
            </a:r>
            <a:r>
              <a:rPr lang="es-ES" sz="3200" dirty="0" smtClean="0">
                <a:solidFill>
                  <a:schemeClr val="bg1"/>
                </a:solidFill>
                <a:latin typeface="Arial" pitchFamily="34" charset="0"/>
                <a:cs typeface="Arial" pitchFamily="34" charset="0"/>
              </a:rPr>
              <a:t>, eligen ver sus “cosas” o busca aquellas que les sugiere su entorno.</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7 – Usted debe de conocer que en el mundo digital hay “otros riesgos” que en el real.</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568952" cy="4647426"/>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 8 – Los valores como el de la amistad es algo que se debe de enseñar a que un niño o joven diferencie, </a:t>
            </a:r>
            <a:r>
              <a:rPr lang="es-ES" sz="3200" b="1" u="sng" dirty="0" smtClean="0">
                <a:solidFill>
                  <a:schemeClr val="bg1"/>
                </a:solidFill>
                <a:latin typeface="Arial" pitchFamily="34" charset="0"/>
                <a:cs typeface="Arial" pitchFamily="34" charset="0"/>
              </a:rPr>
              <a:t>un amigo es alguien cercano</a:t>
            </a:r>
            <a:r>
              <a:rPr lang="es-ES" sz="3200" b="1" dirty="0" smtClean="0">
                <a:solidFill>
                  <a:schemeClr val="bg1"/>
                </a:solidFill>
                <a:latin typeface="Arial" pitchFamily="34" charset="0"/>
                <a:cs typeface="Arial" pitchFamily="34" charset="0"/>
              </a:rPr>
              <a:t>.</a:t>
            </a:r>
          </a:p>
          <a:p>
            <a:pPr algn="just"/>
            <a:endParaRPr lang="es-ES" sz="3200" dirty="0" smtClean="0">
              <a:solidFill>
                <a:schemeClr val="bg1"/>
              </a:solidFill>
              <a:latin typeface="Arial" pitchFamily="34" charset="0"/>
              <a:cs typeface="Arial" pitchFamily="34" charset="0"/>
            </a:endParaRPr>
          </a:p>
          <a:p>
            <a:pPr algn="just"/>
            <a:r>
              <a:rPr lang="es-ES" sz="4000" b="1" dirty="0" smtClean="0">
                <a:solidFill>
                  <a:srgbClr val="FFC000"/>
                </a:solidFill>
                <a:latin typeface="Arial" pitchFamily="34" charset="0"/>
                <a:cs typeface="Arial" pitchFamily="34" charset="0"/>
              </a:rPr>
              <a:t>Contacto en la Red = Desconocido </a:t>
            </a:r>
          </a:p>
          <a:p>
            <a:pPr algn="just"/>
            <a:r>
              <a:rPr lang="es-ES" sz="3200" dirty="0" smtClean="0">
                <a:solidFill>
                  <a:schemeClr val="bg1"/>
                </a:solidFill>
                <a:latin typeface="Arial" pitchFamily="34" charset="0"/>
                <a:cs typeface="Arial" pitchFamily="34" charset="0"/>
              </a:rPr>
              <a:t>No es un amigo, esto debe de estar claro.</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9 – En Internet hay que comportarse de igual forma que en la vida real, </a:t>
            </a:r>
            <a:r>
              <a:rPr lang="es-ES" sz="3200" b="1" dirty="0" smtClean="0">
                <a:solidFill>
                  <a:srgbClr val="FFC000"/>
                </a:solidFill>
                <a:latin typeface="Arial" pitchFamily="34" charset="0"/>
                <a:cs typeface="Arial" pitchFamily="34" charset="0"/>
              </a:rPr>
              <a:t>con respeto</a:t>
            </a:r>
            <a:r>
              <a:rPr lang="es-ES" sz="3200" dirty="0" smtClean="0">
                <a:solidFill>
                  <a:schemeClr val="bg1"/>
                </a:solidFill>
                <a:latin typeface="Arial" pitchFamily="34" charset="0"/>
                <a:cs typeface="Arial" pitchFamily="34" charset="0"/>
              </a:rPr>
              <a:t>.</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712968" cy="5139869"/>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10 – Cuando se comparte algo en internet, </a:t>
            </a:r>
            <a:r>
              <a:rPr lang="es-ES" sz="3200" dirty="0" smtClean="0">
                <a:solidFill>
                  <a:srgbClr val="FFC000"/>
                </a:solidFill>
                <a:latin typeface="Arial" pitchFamily="34" charset="0"/>
                <a:cs typeface="Arial" pitchFamily="34" charset="0"/>
              </a:rPr>
              <a:t>se pierde el control</a:t>
            </a:r>
            <a:r>
              <a:rPr lang="es-ES" sz="3200" dirty="0" smtClean="0">
                <a:solidFill>
                  <a:schemeClr val="bg1"/>
                </a:solidFill>
                <a:latin typeface="Arial" pitchFamily="34" charset="0"/>
                <a:cs typeface="Arial" pitchFamily="34" charset="0"/>
              </a:rPr>
              <a:t> de lo subido (fotografía) pero no solo eso, </a:t>
            </a:r>
            <a:r>
              <a:rPr lang="es-ES" sz="4000" dirty="0" smtClean="0">
                <a:solidFill>
                  <a:srgbClr val="FFC000"/>
                </a:solidFill>
                <a:latin typeface="Arial" pitchFamily="34" charset="0"/>
                <a:cs typeface="Arial" pitchFamily="34" charset="0"/>
              </a:rPr>
              <a:t>puede ser modificado</a:t>
            </a:r>
            <a:r>
              <a:rPr lang="es-ES" sz="3200" dirty="0" smtClean="0">
                <a:solidFill>
                  <a:schemeClr val="bg1"/>
                </a:solidFill>
                <a:latin typeface="Arial" pitchFamily="34" charset="0"/>
                <a:cs typeface="Arial" pitchFamily="34" charset="0"/>
              </a:rPr>
              <a:t>.</a:t>
            </a:r>
          </a:p>
          <a:p>
            <a:endParaRPr lang="es-ES" sz="3200" dirty="0" smtClean="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11 – Si en la calle, no decimos a desconocidos donde vivimos, quienes somos y que hacemos </a:t>
            </a:r>
            <a:r>
              <a:rPr lang="es-ES" sz="3200" b="1" dirty="0" smtClean="0">
                <a:solidFill>
                  <a:srgbClr val="FFC000"/>
                </a:solidFill>
                <a:latin typeface="Arial" pitchFamily="34" charset="0"/>
                <a:cs typeface="Arial" pitchFamily="34" charset="0"/>
              </a:rPr>
              <a:t>¿Por qué lo hacemos en Internet?  </a:t>
            </a:r>
          </a:p>
          <a:p>
            <a:endParaRPr lang="es-ES" sz="3200" dirty="0" smtClean="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12 – Para acompañar a un menor en Internet debemos de saber que son los conceptos…</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683568" y="1268760"/>
            <a:ext cx="7848872" cy="4031873"/>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¿Cuáles son estas pruebas?</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De la </a:t>
            </a:r>
            <a:r>
              <a:rPr lang="es-ES" sz="3200" dirty="0" smtClean="0">
                <a:solidFill>
                  <a:srgbClr val="FFC000"/>
                </a:solidFill>
                <a:latin typeface="Arial" pitchFamily="34" charset="0"/>
                <a:cs typeface="Arial" pitchFamily="34" charset="0"/>
              </a:rPr>
              <a:t>primera</a:t>
            </a:r>
            <a:r>
              <a:rPr lang="es-ES" sz="3200" dirty="0" smtClean="0">
                <a:solidFill>
                  <a:schemeClr val="bg1"/>
                </a:solidFill>
                <a:latin typeface="Arial" pitchFamily="34" charset="0"/>
                <a:cs typeface="Arial" pitchFamily="34" charset="0"/>
              </a:rPr>
              <a:t> a la </a:t>
            </a:r>
            <a:r>
              <a:rPr lang="es-ES" sz="3200" dirty="0" smtClean="0">
                <a:solidFill>
                  <a:srgbClr val="FFC000"/>
                </a:solidFill>
                <a:latin typeface="Arial" pitchFamily="34" charset="0"/>
                <a:cs typeface="Arial" pitchFamily="34" charset="0"/>
              </a:rPr>
              <a:t>décima</a:t>
            </a:r>
            <a:r>
              <a:rPr lang="es-ES" sz="3200" dirty="0" smtClean="0">
                <a:solidFill>
                  <a:schemeClr val="bg1"/>
                </a:solidFill>
                <a:latin typeface="Arial" pitchFamily="34" charset="0"/>
                <a:cs typeface="Arial" pitchFamily="34" charset="0"/>
              </a:rPr>
              <a:t>…</a:t>
            </a:r>
            <a:endParaRPr lang="es-ES" sz="3200" dirty="0">
              <a:solidFill>
                <a:schemeClr val="bg1"/>
              </a:solidFill>
              <a:latin typeface="Arial" pitchFamily="34" charset="0"/>
              <a:cs typeface="Arial" pitchFamily="34" charset="0"/>
            </a:endParaRPr>
          </a:p>
        </p:txBody>
      </p:sp>
      <p:pic>
        <p:nvPicPr>
          <p:cNvPr id="5122" name="Picture 2" descr="Foto"/>
          <p:cNvPicPr>
            <a:picLocks noChangeAspect="1" noChangeArrowheads="1"/>
          </p:cNvPicPr>
          <p:nvPr/>
        </p:nvPicPr>
        <p:blipFill>
          <a:blip r:embed="rId5" cstate="print"/>
          <a:srcRect l="16055" r="10805" b="58032"/>
          <a:stretch>
            <a:fillRect/>
          </a:stretch>
        </p:blipFill>
        <p:spPr bwMode="auto">
          <a:xfrm>
            <a:off x="5868144" y="2564904"/>
            <a:ext cx="3024336" cy="4130800"/>
          </a:xfrm>
          <a:prstGeom prst="rect">
            <a:avLst/>
          </a:prstGeom>
          <a:ln>
            <a:noFill/>
          </a:ln>
          <a:effectLst>
            <a:softEdge rad="112500"/>
          </a:effectLst>
        </p:spPr>
      </p:pic>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80728"/>
            <a:ext cx="8568952" cy="5016758"/>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12.1 – </a:t>
            </a:r>
            <a:r>
              <a:rPr lang="es-ES" sz="3200" b="1" dirty="0" smtClean="0">
                <a:solidFill>
                  <a:srgbClr val="FFC000"/>
                </a:solidFill>
                <a:latin typeface="Arial" pitchFamily="34" charset="0"/>
                <a:cs typeface="Arial" pitchFamily="34" charset="0"/>
              </a:rPr>
              <a:t>“Malware” </a:t>
            </a:r>
            <a:r>
              <a:rPr lang="es-ES" sz="3200" dirty="0" smtClean="0">
                <a:solidFill>
                  <a:schemeClr val="bg1"/>
                </a:solidFill>
                <a:latin typeface="Arial" pitchFamily="34" charset="0"/>
                <a:cs typeface="Arial" pitchFamily="34" charset="0"/>
              </a:rPr>
              <a:t>se trata de un acrónimo de las palabras “malicious + software” en inglés.</a:t>
            </a:r>
          </a:p>
          <a:p>
            <a:pPr algn="just"/>
            <a:r>
              <a:rPr lang="es-ES" sz="3200" dirty="0" smtClean="0">
                <a:solidFill>
                  <a:schemeClr val="bg1"/>
                </a:solidFill>
                <a:latin typeface="Arial" pitchFamily="34" charset="0"/>
                <a:cs typeface="Arial" pitchFamily="34" charset="0"/>
              </a:rPr>
              <a:t>Son básicamente </a:t>
            </a:r>
            <a:r>
              <a:rPr lang="es-ES" sz="3200" b="1" dirty="0" smtClean="0">
                <a:solidFill>
                  <a:srgbClr val="FFC000"/>
                </a:solidFill>
                <a:latin typeface="Arial" pitchFamily="34" charset="0"/>
                <a:cs typeface="Arial" pitchFamily="34" charset="0"/>
              </a:rPr>
              <a:t>archivos creados para dañar, infectar un dispositivo o sustraer la información </a:t>
            </a:r>
            <a:r>
              <a:rPr lang="es-ES" sz="3200" dirty="0" smtClean="0">
                <a:solidFill>
                  <a:schemeClr val="bg1"/>
                </a:solidFill>
                <a:latin typeface="Arial" pitchFamily="34" charset="0"/>
                <a:cs typeface="Arial" pitchFamily="34" charset="0"/>
              </a:rPr>
              <a:t>que este contiene.</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Un equipo puede ser afectado por “Malware” aunque se encuentre alojado en páginas legales, al visitarlas o descargar/compartir un archivo, fotografía etc.</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268760"/>
            <a:ext cx="8568952" cy="4524315"/>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12.2 – </a:t>
            </a:r>
            <a:r>
              <a:rPr lang="es-ES" sz="3200" b="1" dirty="0" smtClean="0">
                <a:solidFill>
                  <a:srgbClr val="FFC000"/>
                </a:solidFill>
                <a:latin typeface="Arial" pitchFamily="34" charset="0"/>
                <a:cs typeface="Arial" pitchFamily="34" charset="0"/>
              </a:rPr>
              <a:t>“</a:t>
            </a:r>
            <a:r>
              <a:rPr lang="es-ES" sz="3200" b="1" dirty="0" err="1" smtClean="0">
                <a:solidFill>
                  <a:srgbClr val="FFC000"/>
                </a:solidFill>
                <a:latin typeface="Arial" pitchFamily="34" charset="0"/>
                <a:cs typeface="Arial" pitchFamily="34" charset="0"/>
              </a:rPr>
              <a:t>Phising</a:t>
            </a:r>
            <a:r>
              <a:rPr lang="es-ES" sz="3200" b="1" dirty="0" smtClean="0">
                <a:solidFill>
                  <a:srgbClr val="FFC000"/>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Nos encontramos ante el robo de información </a:t>
            </a:r>
            <a:r>
              <a:rPr lang="es-ES" sz="3200" b="1" dirty="0" smtClean="0">
                <a:solidFill>
                  <a:schemeClr val="bg1"/>
                </a:solidFill>
                <a:latin typeface="Arial" pitchFamily="34" charset="0"/>
                <a:cs typeface="Arial" pitchFamily="34" charset="0"/>
              </a:rPr>
              <a:t>suplantando la identidad</a:t>
            </a:r>
            <a:r>
              <a:rPr lang="es-ES" sz="3200" dirty="0" smtClean="0">
                <a:solidFill>
                  <a:schemeClr val="bg1"/>
                </a:solidFill>
                <a:latin typeface="Arial" pitchFamily="34" charset="0"/>
                <a:cs typeface="Arial" pitchFamily="34" charset="0"/>
              </a:rPr>
              <a:t>, es decir </a:t>
            </a:r>
            <a:r>
              <a:rPr lang="es-ES" sz="3200" b="1" dirty="0" smtClean="0">
                <a:solidFill>
                  <a:srgbClr val="FFC000"/>
                </a:solidFill>
                <a:latin typeface="Arial" pitchFamily="34" charset="0"/>
                <a:cs typeface="Arial" pitchFamily="34" charset="0"/>
              </a:rPr>
              <a:t>“en base a la confianza” </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Cada vez se da más entre la gente joven.</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12.3 – </a:t>
            </a:r>
            <a:r>
              <a:rPr lang="es-ES" sz="3200" b="1" dirty="0" smtClean="0">
                <a:solidFill>
                  <a:srgbClr val="FFC000"/>
                </a:solidFill>
                <a:latin typeface="Arial" pitchFamily="34" charset="0"/>
                <a:cs typeface="Arial" pitchFamily="34" charset="0"/>
              </a:rPr>
              <a:t>“</a:t>
            </a:r>
            <a:r>
              <a:rPr lang="es-ES" sz="3200" b="1" dirty="0" err="1" smtClean="0">
                <a:solidFill>
                  <a:srgbClr val="FFC000"/>
                </a:solidFill>
                <a:latin typeface="Arial" pitchFamily="34" charset="0"/>
                <a:cs typeface="Arial" pitchFamily="34" charset="0"/>
              </a:rPr>
              <a:t>Grooming</a:t>
            </a:r>
            <a:r>
              <a:rPr lang="es-ES" sz="3200" b="1" dirty="0" smtClean="0">
                <a:solidFill>
                  <a:srgbClr val="FFC000"/>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Es la práctica en la que un adulto se gana la confianza de un menor con propósito sexual.</a:t>
            </a:r>
            <a:endParaRPr lang="es-ES" sz="3200" dirty="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908720"/>
            <a:ext cx="8568952" cy="6001643"/>
          </a:xfrm>
          <a:prstGeom prst="rect">
            <a:avLst/>
          </a:prstGeom>
          <a:noFill/>
        </p:spPr>
        <p:txBody>
          <a:bodyPr wrap="square" rtlCol="0">
            <a:spAutoFit/>
          </a:bodyPr>
          <a:lstStyle/>
          <a:p>
            <a:pPr algn="just"/>
            <a:r>
              <a:rPr lang="es-ES" sz="3200" dirty="0" smtClean="0">
                <a:solidFill>
                  <a:schemeClr val="bg1"/>
                </a:solidFill>
                <a:latin typeface="Arial" pitchFamily="34" charset="0"/>
                <a:cs typeface="Arial" pitchFamily="34" charset="0"/>
              </a:rPr>
              <a:t>12.4 -  </a:t>
            </a:r>
            <a:r>
              <a:rPr lang="es-ES" sz="3200" b="1" dirty="0" smtClean="0">
                <a:solidFill>
                  <a:srgbClr val="FFC000"/>
                </a:solidFill>
                <a:latin typeface="Arial" pitchFamily="34" charset="0"/>
                <a:cs typeface="Arial" pitchFamily="34" charset="0"/>
              </a:rPr>
              <a:t>“</a:t>
            </a:r>
            <a:r>
              <a:rPr lang="es-ES" sz="3200" b="1" dirty="0" err="1" smtClean="0">
                <a:solidFill>
                  <a:srgbClr val="FFC000"/>
                </a:solidFill>
                <a:latin typeface="Arial" pitchFamily="34" charset="0"/>
                <a:cs typeface="Arial" pitchFamily="34" charset="0"/>
              </a:rPr>
              <a:t>Sexting</a:t>
            </a:r>
            <a:r>
              <a:rPr lang="es-ES" sz="3200" b="1" dirty="0" smtClean="0">
                <a:solidFill>
                  <a:srgbClr val="FFC000"/>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Intercambio de fotografías o de vídeos con contenido erótico o sexual, entre jóvenes. (Se termina usando la información para hacer daño a quién la ha protagonizado)</a:t>
            </a:r>
          </a:p>
          <a:p>
            <a:pPr algn="just"/>
            <a:endParaRPr lang="es-ES" sz="3200" dirty="0" smtClean="0">
              <a:solidFill>
                <a:schemeClr val="bg1"/>
              </a:solidFill>
              <a:latin typeface="Arial" pitchFamily="34" charset="0"/>
              <a:cs typeface="Arial" pitchFamily="34" charset="0"/>
            </a:endParaRPr>
          </a:p>
          <a:p>
            <a:pPr algn="just"/>
            <a:r>
              <a:rPr lang="es-ES" sz="3200" dirty="0" smtClean="0">
                <a:solidFill>
                  <a:schemeClr val="bg1"/>
                </a:solidFill>
                <a:latin typeface="Arial" pitchFamily="34" charset="0"/>
                <a:cs typeface="Arial" pitchFamily="34" charset="0"/>
              </a:rPr>
              <a:t>12.5 – </a:t>
            </a:r>
            <a:r>
              <a:rPr lang="es-ES" sz="3200" b="1" dirty="0" smtClean="0">
                <a:solidFill>
                  <a:srgbClr val="FFC000"/>
                </a:solidFill>
                <a:latin typeface="Arial" pitchFamily="34" charset="0"/>
                <a:cs typeface="Arial" pitchFamily="34" charset="0"/>
              </a:rPr>
              <a:t>“</a:t>
            </a:r>
            <a:r>
              <a:rPr lang="es-ES" sz="3200" b="1" dirty="0" err="1" smtClean="0">
                <a:solidFill>
                  <a:srgbClr val="FFC000"/>
                </a:solidFill>
                <a:latin typeface="Arial" pitchFamily="34" charset="0"/>
                <a:cs typeface="Arial" pitchFamily="34" charset="0"/>
              </a:rPr>
              <a:t>Ciberbullying</a:t>
            </a:r>
            <a:r>
              <a:rPr lang="es-ES" sz="3200" b="1" dirty="0" smtClean="0">
                <a:solidFill>
                  <a:srgbClr val="FFC000"/>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Son los casos de acoso a menores en internet y que se pueden trasladar al mundo real. Se dan en los Centros Escolares/Educación principalmente.</a:t>
            </a:r>
          </a:p>
          <a:p>
            <a:pPr algn="just"/>
            <a:endParaRPr lang="es-ES" sz="3200" dirty="0" smtClean="0">
              <a:solidFill>
                <a:schemeClr val="bg1"/>
              </a:solidFill>
              <a:latin typeface="Arial" pitchFamily="34" charset="0"/>
              <a:cs typeface="Arial" pitchFamily="34" charset="0"/>
            </a:endParaRPr>
          </a:p>
          <a:p>
            <a:pPr algn="just"/>
            <a:endParaRPr lang="es-ES" sz="3200" dirty="0" smtClean="0">
              <a:solidFill>
                <a:schemeClr val="bg1"/>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340768"/>
            <a:ext cx="8712968" cy="452431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Agradecimientos:</a:t>
            </a:r>
          </a:p>
          <a:p>
            <a:endParaRPr lang="es-ES" sz="3200" dirty="0" smtClean="0">
              <a:solidFill>
                <a:schemeClr val="bg1"/>
              </a:solidFill>
              <a:latin typeface="Arial" pitchFamily="34" charset="0"/>
              <a:cs typeface="Arial" pitchFamily="34" charset="0"/>
            </a:endParaRPr>
          </a:p>
          <a:p>
            <a:r>
              <a:rPr lang="es-ES" sz="3200" dirty="0" smtClean="0">
                <a:solidFill>
                  <a:srgbClr val="FFC000"/>
                </a:solidFill>
                <a:latin typeface="Arial" pitchFamily="34" charset="0"/>
                <a:cs typeface="Arial" pitchFamily="34" charset="0"/>
              </a:rPr>
              <a:t>Juez de Menores </a:t>
            </a:r>
            <a:r>
              <a:rPr lang="es-ES" sz="3200" b="1" dirty="0" smtClean="0">
                <a:solidFill>
                  <a:srgbClr val="FFC000"/>
                </a:solidFill>
                <a:latin typeface="Arial" pitchFamily="34" charset="0"/>
                <a:cs typeface="Arial" pitchFamily="34" charset="0"/>
              </a:rPr>
              <a:t>D. Emilio Calatayud</a:t>
            </a:r>
            <a:r>
              <a:rPr lang="es-ES" sz="3200" dirty="0" smtClean="0">
                <a:solidFill>
                  <a:srgbClr val="FFC000"/>
                </a:solidFill>
                <a:latin typeface="Arial" pitchFamily="34" charset="0"/>
                <a:cs typeface="Arial" pitchFamily="34" charset="0"/>
              </a:rPr>
              <a:t>.</a:t>
            </a:r>
          </a:p>
          <a:p>
            <a:endParaRPr lang="es-ES" sz="3200" dirty="0" smtClean="0">
              <a:solidFill>
                <a:srgbClr val="FFC000"/>
              </a:solidFill>
              <a:latin typeface="Arial" pitchFamily="34" charset="0"/>
              <a:cs typeface="Arial" pitchFamily="34" charset="0"/>
            </a:endParaRPr>
          </a:p>
          <a:p>
            <a:r>
              <a:rPr lang="es-ES" sz="3200" dirty="0" smtClean="0">
                <a:solidFill>
                  <a:srgbClr val="FFC000"/>
                </a:solidFill>
                <a:latin typeface="Arial" pitchFamily="34" charset="0"/>
                <a:cs typeface="Arial" pitchFamily="34" charset="0"/>
              </a:rPr>
              <a:t>Inspectora Jefe de la Sección Técnica de la Unidad de Investigación Tecnológica del Cuerpo Nacional de Policía, </a:t>
            </a:r>
            <a:r>
              <a:rPr lang="es-ES" sz="3200" b="1" dirty="0" smtClean="0">
                <a:solidFill>
                  <a:srgbClr val="FFC000"/>
                </a:solidFill>
                <a:latin typeface="Arial" pitchFamily="34" charset="0"/>
                <a:cs typeface="Arial" pitchFamily="34" charset="0"/>
              </a:rPr>
              <a:t>Dª Silvia Barrera</a:t>
            </a:r>
            <a:r>
              <a:rPr lang="es-ES" sz="3200" dirty="0" smtClean="0">
                <a:solidFill>
                  <a:srgbClr val="FFC000"/>
                </a:solidFill>
                <a:latin typeface="Arial" pitchFamily="34" charset="0"/>
                <a:cs typeface="Arial" pitchFamily="34" charset="0"/>
              </a:rPr>
              <a:t>.</a:t>
            </a:r>
          </a:p>
          <a:p>
            <a:endParaRPr lang="es-ES" sz="3200" dirty="0" smtClean="0">
              <a:solidFill>
                <a:srgbClr val="FFC000"/>
              </a:solidFill>
              <a:latin typeface="Arial" pitchFamily="34" charset="0"/>
              <a:cs typeface="Arial" pitchFamily="34" charset="0"/>
            </a:endParaRPr>
          </a:p>
          <a:p>
            <a:r>
              <a:rPr lang="es-ES" sz="3200" dirty="0" smtClean="0">
                <a:solidFill>
                  <a:srgbClr val="FFC000"/>
                </a:solidFill>
                <a:latin typeface="Arial" pitchFamily="34" charset="0"/>
                <a:cs typeface="Arial" pitchFamily="34" charset="0"/>
              </a:rPr>
              <a:t>Director de Confilegal, </a:t>
            </a:r>
            <a:r>
              <a:rPr lang="es-ES" sz="3200" b="1" dirty="0" smtClean="0">
                <a:solidFill>
                  <a:srgbClr val="FFC000"/>
                </a:solidFill>
                <a:latin typeface="Arial" pitchFamily="34" charset="0"/>
                <a:cs typeface="Arial" pitchFamily="34" charset="0"/>
              </a:rPr>
              <a:t>D. Carlos Berbell</a:t>
            </a:r>
            <a:r>
              <a:rPr lang="es-ES" sz="3200" dirty="0" smtClean="0">
                <a:solidFill>
                  <a:srgbClr val="FFC000"/>
                </a:solidFill>
                <a:latin typeface="Arial" pitchFamily="34" charset="0"/>
                <a:cs typeface="Arial" pitchFamily="34" charset="0"/>
              </a:rPr>
              <a:t>. </a:t>
            </a:r>
            <a:endParaRPr lang="es-ES" sz="3200" dirty="0">
              <a:solidFill>
                <a:srgbClr val="FFC000"/>
              </a:solidFill>
              <a:latin typeface="Arial" pitchFamily="34" charset="0"/>
              <a:cs typeface="Arial" pitchFamily="34" charset="0"/>
            </a:endParaRP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251520" y="1052736"/>
            <a:ext cx="8712968" cy="5201424"/>
          </a:xfrm>
          <a:prstGeom prst="rect">
            <a:avLst/>
          </a:prstGeom>
          <a:noFill/>
        </p:spPr>
        <p:txBody>
          <a:bodyPr wrap="square" rtlCol="0">
            <a:spAutoFit/>
          </a:bodyPr>
          <a:lstStyle/>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endParaRPr lang="es-ES" sz="3200" dirty="0" smtClean="0">
              <a:solidFill>
                <a:schemeClr val="bg1"/>
              </a:solidFill>
              <a:latin typeface="Georgia" pitchFamily="18" charset="0"/>
              <a:cs typeface="Arial" pitchFamily="34" charset="0"/>
            </a:endParaRPr>
          </a:p>
          <a:p>
            <a:pPr algn="ctr"/>
            <a:r>
              <a:rPr lang="es-ES" sz="4400" dirty="0" smtClean="0">
                <a:solidFill>
                  <a:schemeClr val="bg1"/>
                </a:solidFill>
                <a:latin typeface="Georgia" pitchFamily="18" charset="0"/>
                <a:cs typeface="Arial" pitchFamily="34" charset="0"/>
              </a:rPr>
              <a:t>Grupo GEES Spain</a:t>
            </a:r>
          </a:p>
          <a:p>
            <a:pPr algn="ctr"/>
            <a:r>
              <a:rPr lang="es-ES" sz="3200" dirty="0" smtClean="0">
                <a:solidFill>
                  <a:schemeClr val="bg1"/>
                </a:solidFill>
                <a:latin typeface="Georgia" pitchFamily="18" charset="0"/>
                <a:cs typeface="Arial" pitchFamily="34" charset="0"/>
              </a:rPr>
              <a:t>info@gees-spain.org</a:t>
            </a:r>
          </a:p>
        </p:txBody>
      </p:sp>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683568" y="1124744"/>
            <a:ext cx="7848872" cy="452431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De la </a:t>
            </a:r>
            <a:r>
              <a:rPr lang="es-ES" sz="3200" dirty="0" smtClean="0">
                <a:solidFill>
                  <a:srgbClr val="FFC000"/>
                </a:solidFill>
                <a:latin typeface="Arial" pitchFamily="34" charset="0"/>
                <a:cs typeface="Arial" pitchFamily="34" charset="0"/>
              </a:rPr>
              <a:t>decimo primera </a:t>
            </a:r>
            <a:r>
              <a:rPr lang="es-ES" sz="3200" dirty="0" smtClean="0">
                <a:solidFill>
                  <a:schemeClr val="bg1"/>
                </a:solidFill>
                <a:latin typeface="Arial" pitchFamily="34" charset="0"/>
                <a:cs typeface="Arial" pitchFamily="34" charset="0"/>
              </a:rPr>
              <a:t>prueba</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a la </a:t>
            </a:r>
            <a:r>
              <a:rPr lang="es-ES" sz="3200" dirty="0" smtClean="0">
                <a:solidFill>
                  <a:srgbClr val="FFC000"/>
                </a:solidFill>
                <a:latin typeface="Arial" pitchFamily="34" charset="0"/>
                <a:cs typeface="Arial" pitchFamily="34" charset="0"/>
              </a:rPr>
              <a:t>veinticinco</a:t>
            </a:r>
            <a:r>
              <a:rPr lang="es-ES" sz="3200" dirty="0" smtClean="0">
                <a:solidFill>
                  <a:schemeClr val="bg1"/>
                </a:solidFill>
                <a:latin typeface="Arial" pitchFamily="34" charset="0"/>
                <a:cs typeface="Arial" pitchFamily="34" charset="0"/>
              </a:rPr>
              <a:t>…</a:t>
            </a:r>
          </a:p>
        </p:txBody>
      </p:sp>
      <p:pic>
        <p:nvPicPr>
          <p:cNvPr id="18434" name="Picture 2" descr="Foto"/>
          <p:cNvPicPr>
            <a:picLocks noChangeAspect="1" noChangeArrowheads="1"/>
          </p:cNvPicPr>
          <p:nvPr/>
        </p:nvPicPr>
        <p:blipFill>
          <a:blip r:embed="rId5" cstate="print"/>
          <a:srcRect l="16649" t="40928" r="13152" b="22776"/>
          <a:stretch>
            <a:fillRect/>
          </a:stretch>
        </p:blipFill>
        <p:spPr bwMode="auto">
          <a:xfrm>
            <a:off x="5220072" y="2060848"/>
            <a:ext cx="3744416" cy="4608512"/>
          </a:xfrm>
          <a:prstGeom prst="rect">
            <a:avLst/>
          </a:prstGeom>
          <a:ln>
            <a:noFill/>
          </a:ln>
          <a:effectLst>
            <a:softEdge rad="112500"/>
          </a:effectLst>
        </p:spPr>
      </p:pic>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683568" y="1124744"/>
            <a:ext cx="7848872" cy="452431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De la</a:t>
            </a:r>
            <a:r>
              <a:rPr lang="es-ES" sz="3200" dirty="0" smtClean="0">
                <a:solidFill>
                  <a:srgbClr val="FFC000"/>
                </a:solidFill>
                <a:latin typeface="Arial" pitchFamily="34" charset="0"/>
                <a:cs typeface="Arial" pitchFamily="34" charset="0"/>
              </a:rPr>
              <a:t> </a:t>
            </a:r>
            <a:r>
              <a:rPr lang="es-ES" sz="3200" dirty="0" smtClean="0">
                <a:solidFill>
                  <a:schemeClr val="bg1"/>
                </a:solidFill>
                <a:latin typeface="Arial" pitchFamily="34" charset="0"/>
                <a:cs typeface="Arial" pitchFamily="34" charset="0"/>
              </a:rPr>
              <a:t>prueba número </a:t>
            </a:r>
            <a:r>
              <a:rPr lang="es-ES" sz="3200" dirty="0" smtClean="0">
                <a:solidFill>
                  <a:srgbClr val="FFC000"/>
                </a:solidFill>
                <a:latin typeface="Arial" pitchFamily="34" charset="0"/>
                <a:cs typeface="Arial" pitchFamily="34" charset="0"/>
              </a:rPr>
              <a:t>veinticinco</a:t>
            </a:r>
            <a:r>
              <a:rPr lang="es-ES" sz="3200" dirty="0" smtClean="0">
                <a:solidFill>
                  <a:schemeClr val="bg1"/>
                </a:solidFill>
                <a:latin typeface="Arial" pitchFamily="34" charset="0"/>
                <a:cs typeface="Arial" pitchFamily="34" charset="0"/>
              </a:rPr>
              <a:t> a la</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b="1" dirty="0" smtClean="0">
                <a:solidFill>
                  <a:srgbClr val="FFC000"/>
                </a:solidFill>
                <a:latin typeface="Arial" pitchFamily="34" charset="0"/>
                <a:cs typeface="Arial" pitchFamily="34" charset="0"/>
              </a:rPr>
              <a:t>     Prueba final</a:t>
            </a:r>
            <a:r>
              <a:rPr lang="es-ES" sz="3200" dirty="0" smtClean="0">
                <a:solidFill>
                  <a:schemeClr val="bg1"/>
                </a:solidFill>
                <a:latin typeface="Arial" pitchFamily="34" charset="0"/>
                <a:cs typeface="Arial" pitchFamily="34" charset="0"/>
              </a:rPr>
              <a:t>…</a:t>
            </a:r>
          </a:p>
        </p:txBody>
      </p:sp>
      <p:pic>
        <p:nvPicPr>
          <p:cNvPr id="21506" name="Picture 2" descr="Foto"/>
          <p:cNvPicPr>
            <a:picLocks noChangeAspect="1" noChangeArrowheads="1"/>
          </p:cNvPicPr>
          <p:nvPr/>
        </p:nvPicPr>
        <p:blipFill>
          <a:blip r:embed="rId5" cstate="print"/>
          <a:srcRect l="16649" t="74956" r="13152" b="4627"/>
          <a:stretch>
            <a:fillRect/>
          </a:stretch>
        </p:blipFill>
        <p:spPr bwMode="auto">
          <a:xfrm>
            <a:off x="5004047" y="3645024"/>
            <a:ext cx="3941491" cy="2880320"/>
          </a:xfrm>
          <a:prstGeom prst="rect">
            <a:avLst/>
          </a:prstGeom>
          <a:ln>
            <a:noFill/>
          </a:ln>
          <a:effectLst>
            <a:softEdge rad="112500"/>
          </a:effectLst>
        </p:spPr>
      </p:pic>
      <p:sp>
        <p:nvSpPr>
          <p:cNvPr id="8" name="7 CuadroTexto"/>
          <p:cNvSpPr txBox="1"/>
          <p:nvPr/>
        </p:nvSpPr>
        <p:spPr>
          <a:xfrm>
            <a:off x="179512" y="6165304"/>
            <a:ext cx="576064"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467544" y="908720"/>
            <a:ext cx="8208912" cy="5786199"/>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¿Quién </a:t>
            </a:r>
            <a:r>
              <a:rPr lang="es-ES" sz="3200" dirty="0" smtClean="0">
                <a:solidFill>
                  <a:srgbClr val="FFC000"/>
                </a:solidFill>
                <a:latin typeface="Arial" pitchFamily="34" charset="0"/>
                <a:cs typeface="Arial" pitchFamily="34" charset="0"/>
              </a:rPr>
              <a:t>participa</a:t>
            </a:r>
            <a:r>
              <a:rPr lang="es-ES" sz="3200" dirty="0" smtClean="0">
                <a:solidFill>
                  <a:schemeClr val="bg1"/>
                </a:solidFill>
                <a:latin typeface="Arial" pitchFamily="34" charset="0"/>
                <a:cs typeface="Arial" pitchFamily="34" charset="0"/>
              </a:rPr>
              <a:t> en este juego?</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smtClean="0">
                <a:solidFill>
                  <a:srgbClr val="FFC000"/>
                </a:solidFill>
                <a:latin typeface="Arial" pitchFamily="34" charset="0"/>
                <a:cs typeface="Arial" pitchFamily="34" charset="0"/>
              </a:rPr>
              <a:t>Niños</a:t>
            </a:r>
            <a:r>
              <a:rPr lang="es-ES" sz="3200" dirty="0" smtClean="0">
                <a:solidFill>
                  <a:schemeClr val="bg1"/>
                </a:solidFill>
                <a:latin typeface="Arial" pitchFamily="34" charset="0"/>
                <a:cs typeface="Arial" pitchFamily="34" charset="0"/>
              </a:rPr>
              <a:t> desde los 11 años de edad y jóvenes y adolescentes.</a:t>
            </a:r>
          </a:p>
          <a:p>
            <a:endParaRPr lang="es-ES" sz="1000" dirty="0" smtClean="0">
              <a:solidFill>
                <a:schemeClr val="bg1"/>
              </a:solidFill>
              <a:latin typeface="Arial" pitchFamily="34" charset="0"/>
              <a:cs typeface="Arial" pitchFamily="34" charset="0"/>
            </a:endParaRPr>
          </a:p>
          <a:p>
            <a:endParaRPr lang="es-ES" sz="1000" dirty="0">
              <a:solidFill>
                <a:schemeClr val="bg1"/>
              </a:solidFill>
              <a:latin typeface="Arial" pitchFamily="34" charset="0"/>
              <a:cs typeface="Arial" pitchFamily="34" charset="0"/>
            </a:endParaRPr>
          </a:p>
          <a:p>
            <a:r>
              <a:rPr lang="es-ES" sz="1000" dirty="0" smtClean="0">
                <a:solidFill>
                  <a:schemeClr val="bg1"/>
                </a:solidFill>
                <a:latin typeface="Arial" pitchFamily="34" charset="0"/>
                <a:cs typeface="Arial" pitchFamily="34" charset="0"/>
              </a:rPr>
              <a:t>Los niños y jóvenes en edades comprendidas entre los 15 y 19 años, </a:t>
            </a:r>
            <a:r>
              <a:rPr lang="es-ES" sz="1000" dirty="0" smtClean="0">
                <a:solidFill>
                  <a:srgbClr val="FFC000"/>
                </a:solidFill>
                <a:latin typeface="Arial" pitchFamily="34" charset="0"/>
                <a:cs typeface="Arial" pitchFamily="34" charset="0"/>
              </a:rPr>
              <a:t>suponen el ratio que representa el 96% de las edades en las que  casi en su totalidad llegaron hasta el final del juego con el resultado de muerte por suicidio </a:t>
            </a:r>
            <a:r>
              <a:rPr lang="es-ES" sz="1000" dirty="0" smtClean="0">
                <a:solidFill>
                  <a:schemeClr val="bg1"/>
                </a:solidFill>
                <a:latin typeface="Arial" pitchFamily="34" charset="0"/>
                <a:cs typeface="Arial" pitchFamily="34" charset="0"/>
              </a:rPr>
              <a:t>de las que se han constatado en Europa y América del Sur.</a:t>
            </a:r>
            <a:endParaRPr lang="es-ES" sz="1000" dirty="0">
              <a:solidFill>
                <a:schemeClr val="bg1"/>
              </a:solidFill>
              <a:latin typeface="Arial" pitchFamily="34" charset="0"/>
              <a:cs typeface="Arial" pitchFamily="34" charset="0"/>
            </a:endParaRPr>
          </a:p>
        </p:txBody>
      </p:sp>
      <p:sp>
        <p:nvSpPr>
          <p:cNvPr id="8" name="7 CuadroTexto"/>
          <p:cNvSpPr txBox="1"/>
          <p:nvPr/>
        </p:nvSpPr>
        <p:spPr>
          <a:xfrm>
            <a:off x="107504" y="6165304"/>
            <a:ext cx="648072"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23528" y="1124744"/>
            <a:ext cx="8496944" cy="5324535"/>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¿Cómo </a:t>
            </a:r>
            <a:r>
              <a:rPr lang="es-ES" sz="3200" dirty="0" smtClean="0">
                <a:solidFill>
                  <a:srgbClr val="FFC000"/>
                </a:solidFill>
                <a:latin typeface="Arial" pitchFamily="34" charset="0"/>
                <a:cs typeface="Arial" pitchFamily="34" charset="0"/>
              </a:rPr>
              <a:t>contactar</a:t>
            </a:r>
            <a:r>
              <a:rPr lang="es-ES" sz="3200" dirty="0" smtClean="0">
                <a:solidFill>
                  <a:schemeClr val="bg1"/>
                </a:solidFill>
                <a:latin typeface="Arial" pitchFamily="34" charset="0"/>
                <a:cs typeface="Arial" pitchFamily="34" charset="0"/>
              </a:rPr>
              <a:t> con un juego?</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smtClean="0">
                <a:solidFill>
                  <a:srgbClr val="FFC000"/>
                </a:solidFill>
                <a:latin typeface="Arial" pitchFamily="34" charset="0"/>
                <a:cs typeface="Arial" pitchFamily="34" charset="0"/>
              </a:rPr>
              <a:t>Dos son las formas</a:t>
            </a:r>
            <a:r>
              <a:rPr lang="es-ES" sz="3200" dirty="0" smtClean="0">
                <a:solidFill>
                  <a:schemeClr val="bg1"/>
                </a:solidFill>
                <a:latin typeface="Arial" pitchFamily="34" charset="0"/>
                <a:cs typeface="Arial" pitchFamily="34" charset="0"/>
              </a:rPr>
              <a:t>, la más importante por el número de Comunidades = Grupos Cerrados y usuarios es F</a:t>
            </a:r>
            <a:r>
              <a:rPr lang="es-ES" sz="3200" dirty="0" smtClean="0">
                <a:solidFill>
                  <a:schemeClr val="tx2">
                    <a:lumMod val="50000"/>
                  </a:schemeClr>
                </a:solidFill>
                <a:latin typeface="Arial" pitchFamily="34" charset="0"/>
                <a:cs typeface="Arial" pitchFamily="34" charset="0"/>
              </a:rPr>
              <a:t>acebook</a:t>
            </a:r>
            <a:r>
              <a:rPr lang="es-ES" sz="3200" dirty="0" smtClean="0">
                <a:solidFill>
                  <a:schemeClr val="bg1"/>
                </a:solidFill>
                <a:latin typeface="Arial" pitchFamily="34" charset="0"/>
                <a:cs typeface="Arial" pitchFamily="34" charset="0"/>
              </a:rPr>
              <a:t>, la otra es </a:t>
            </a:r>
            <a:r>
              <a:rPr lang="es-ES" sz="3200" dirty="0" smtClean="0">
                <a:solidFill>
                  <a:srgbClr val="00B050"/>
                </a:solidFill>
                <a:latin typeface="Arial" pitchFamily="34" charset="0"/>
                <a:cs typeface="Arial" pitchFamily="34" charset="0"/>
              </a:rPr>
              <a:t>WhatsApp</a:t>
            </a:r>
            <a:r>
              <a:rPr lang="es-ES" sz="3200" dirty="0" smtClean="0">
                <a:solidFill>
                  <a:schemeClr val="bg1"/>
                </a:solidFill>
                <a:latin typeface="Arial" pitchFamily="34" charset="0"/>
                <a:cs typeface="Arial" pitchFamily="34" charset="0"/>
              </a:rPr>
              <a:t>.</a:t>
            </a:r>
          </a:p>
          <a:p>
            <a:endParaRPr lang="es-ES" sz="3200" dirty="0" smtClean="0">
              <a:solidFill>
                <a:schemeClr val="bg1"/>
              </a:solidFill>
              <a:latin typeface="Arial" pitchFamily="34" charset="0"/>
              <a:cs typeface="Arial" pitchFamily="34" charset="0"/>
            </a:endParaRPr>
          </a:p>
          <a:p>
            <a:r>
              <a:rPr lang="es-ES" sz="1000" dirty="0" smtClean="0">
                <a:solidFill>
                  <a:schemeClr val="bg1"/>
                </a:solidFill>
                <a:latin typeface="Arial" pitchFamily="34" charset="0"/>
                <a:cs typeface="Arial" pitchFamily="34" charset="0"/>
              </a:rPr>
              <a:t>En  Facebook se ha detectado una Comunidad en lengua española con más de 270.000 usuarios registrados que se administraba desde Colombia, en  WhatsApp, se ha detectado en España un Grupo con más de 12.500 usuarios.</a:t>
            </a:r>
            <a:endParaRPr lang="es-ES" sz="1000" dirty="0">
              <a:solidFill>
                <a:schemeClr val="bg1"/>
              </a:solidFill>
              <a:latin typeface="Arial" pitchFamily="34" charset="0"/>
              <a:cs typeface="Arial" pitchFamily="34" charset="0"/>
            </a:endParaRPr>
          </a:p>
        </p:txBody>
      </p:sp>
      <p:sp>
        <p:nvSpPr>
          <p:cNvPr id="8" name="7 CuadroTexto"/>
          <p:cNvSpPr txBox="1"/>
          <p:nvPr/>
        </p:nvSpPr>
        <p:spPr>
          <a:xfrm>
            <a:off x="107504" y="6237312"/>
            <a:ext cx="648072"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07504" y="116632"/>
            <a:ext cx="8928992" cy="6624736"/>
          </a:xfrm>
          <a:prstGeom prst="rect">
            <a:avLst/>
          </a:prstGeom>
          <a:noFill/>
        </p:spPr>
      </p:pic>
      <p:pic>
        <p:nvPicPr>
          <p:cNvPr id="5" name="4 Imagen" descr="GEES MIRANDA.png"/>
          <p:cNvPicPr>
            <a:picLocks noChangeAspect="1"/>
          </p:cNvPicPr>
          <p:nvPr/>
        </p:nvPicPr>
        <p:blipFill>
          <a:blip r:embed="rId3" cstate="print"/>
          <a:srcRect l="13250" t="10101" r="9050" b="3801"/>
          <a:stretch>
            <a:fillRect/>
          </a:stretch>
        </p:blipFill>
        <p:spPr>
          <a:xfrm>
            <a:off x="8388424" y="188640"/>
            <a:ext cx="576064" cy="638341"/>
          </a:xfrm>
          <a:prstGeom prst="rect">
            <a:avLst/>
          </a:prstGeom>
        </p:spPr>
      </p:pic>
      <p:pic>
        <p:nvPicPr>
          <p:cNvPr id="7" name="6 Imagen" descr="Logo CIE Grupo GEES Spain Universidad Horizontal.png"/>
          <p:cNvPicPr>
            <a:picLocks noChangeAspect="1"/>
          </p:cNvPicPr>
          <p:nvPr/>
        </p:nvPicPr>
        <p:blipFill>
          <a:blip r:embed="rId4" cstate="print"/>
          <a:stretch>
            <a:fillRect/>
          </a:stretch>
        </p:blipFill>
        <p:spPr>
          <a:xfrm>
            <a:off x="323528" y="260648"/>
            <a:ext cx="3446512" cy="592368"/>
          </a:xfrm>
          <a:prstGeom prst="rect">
            <a:avLst/>
          </a:prstGeom>
        </p:spPr>
      </p:pic>
      <p:sp>
        <p:nvSpPr>
          <p:cNvPr id="6" name="5 CuadroTexto"/>
          <p:cNvSpPr txBox="1"/>
          <p:nvPr/>
        </p:nvSpPr>
        <p:spPr>
          <a:xfrm>
            <a:off x="395536" y="1052736"/>
            <a:ext cx="8424936" cy="5581208"/>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¿Quien </a:t>
            </a:r>
            <a:r>
              <a:rPr lang="es-ES" sz="3200" dirty="0" smtClean="0">
                <a:solidFill>
                  <a:srgbClr val="FFC000"/>
                </a:solidFill>
                <a:latin typeface="Arial" pitchFamily="34" charset="0"/>
                <a:cs typeface="Arial" pitchFamily="34" charset="0"/>
              </a:rPr>
              <a:t>LIDERA</a:t>
            </a:r>
            <a:r>
              <a:rPr lang="es-ES" sz="3200" dirty="0" smtClean="0">
                <a:solidFill>
                  <a:schemeClr val="bg1"/>
                </a:solidFill>
                <a:latin typeface="Arial" pitchFamily="34" charset="0"/>
                <a:cs typeface="Arial" pitchFamily="34" charset="0"/>
              </a:rPr>
              <a:t> el juego?</a:t>
            </a: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endParaRPr lang="es-ES" sz="3200" dirty="0" smtClean="0">
              <a:solidFill>
                <a:schemeClr val="bg1"/>
              </a:solidFill>
              <a:latin typeface="Arial" pitchFamily="34" charset="0"/>
              <a:cs typeface="Arial" pitchFamily="34" charset="0"/>
            </a:endParaRPr>
          </a:p>
          <a:p>
            <a:endParaRPr lang="es-ES" sz="3200" dirty="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Aunque el niño o joven cree que es el quién toma sus propias decisiones, </a:t>
            </a:r>
            <a:r>
              <a:rPr lang="es-ES" sz="3200" dirty="0" smtClean="0">
                <a:solidFill>
                  <a:srgbClr val="FFC000"/>
                </a:solidFill>
                <a:latin typeface="Arial" pitchFamily="34" charset="0"/>
                <a:cs typeface="Arial" pitchFamily="34" charset="0"/>
              </a:rPr>
              <a:t>esto no es así</a:t>
            </a:r>
            <a:r>
              <a:rPr lang="es-ES" sz="3200" dirty="0" smtClean="0">
                <a:solidFill>
                  <a:schemeClr val="bg1"/>
                </a:solidFill>
                <a:latin typeface="Arial" pitchFamily="34" charset="0"/>
                <a:cs typeface="Arial" pitchFamily="34" charset="0"/>
              </a:rPr>
              <a:t>.</a:t>
            </a:r>
          </a:p>
          <a:p>
            <a:endParaRPr lang="es-ES" sz="3200" dirty="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Un </a:t>
            </a:r>
            <a:r>
              <a:rPr lang="es-ES" sz="3200" dirty="0" smtClean="0">
                <a:solidFill>
                  <a:srgbClr val="FFC000"/>
                </a:solidFill>
                <a:latin typeface="Arial" pitchFamily="34" charset="0"/>
                <a:cs typeface="Arial" pitchFamily="34" charset="0"/>
              </a:rPr>
              <a:t>administrador</a:t>
            </a:r>
            <a:r>
              <a:rPr lang="es-ES" sz="3200" dirty="0" smtClean="0">
                <a:solidFill>
                  <a:schemeClr val="bg1"/>
                </a:solidFill>
                <a:latin typeface="Arial" pitchFamily="34" charset="0"/>
                <a:cs typeface="Arial" pitchFamily="34" charset="0"/>
              </a:rPr>
              <a:t> o </a:t>
            </a:r>
            <a:r>
              <a:rPr lang="es-ES" sz="3200" dirty="0" smtClean="0">
                <a:solidFill>
                  <a:srgbClr val="FFC000"/>
                </a:solidFill>
                <a:latin typeface="Arial" pitchFamily="34" charset="0"/>
                <a:cs typeface="Arial" pitchFamily="34" charset="0"/>
              </a:rPr>
              <a:t>varios</a:t>
            </a:r>
            <a:r>
              <a:rPr lang="es-ES" sz="3200" dirty="0" smtClean="0">
                <a:solidFill>
                  <a:schemeClr val="bg1"/>
                </a:solidFill>
                <a:latin typeface="Arial" pitchFamily="34" charset="0"/>
                <a:cs typeface="Arial" pitchFamily="34" charset="0"/>
              </a:rPr>
              <a:t> velan por el cumplimiento de los 50 retos. </a:t>
            </a:r>
            <a:r>
              <a:rPr lang="es-ES" sz="1000" b="1" dirty="0" smtClean="0">
                <a:solidFill>
                  <a:srgbClr val="FFC000"/>
                </a:solidFill>
                <a:latin typeface="Arial" pitchFamily="34" charset="0"/>
                <a:cs typeface="Arial" pitchFamily="34" charset="0"/>
              </a:rPr>
              <a:t>Deben de ejecutarse en 50 días.</a:t>
            </a:r>
            <a:endParaRPr lang="es-ES" sz="1000" b="1" dirty="0">
              <a:solidFill>
                <a:srgbClr val="FFC000"/>
              </a:solidFill>
              <a:latin typeface="Arial" pitchFamily="34" charset="0"/>
              <a:cs typeface="Arial" pitchFamily="34" charset="0"/>
            </a:endParaRPr>
          </a:p>
        </p:txBody>
      </p:sp>
      <p:sp>
        <p:nvSpPr>
          <p:cNvPr id="8" name="7 CuadroTexto"/>
          <p:cNvSpPr txBox="1"/>
          <p:nvPr/>
        </p:nvSpPr>
        <p:spPr>
          <a:xfrm>
            <a:off x="107504" y="6165304"/>
            <a:ext cx="648072" cy="646331"/>
          </a:xfrm>
          <a:prstGeom prst="rect">
            <a:avLst/>
          </a:prstGeom>
          <a:noFill/>
        </p:spPr>
        <p:txBody>
          <a:bodyPr wrap="square" rtlCol="0">
            <a:spAutoFit/>
          </a:bodyPr>
          <a:lstStyle/>
          <a:p>
            <a:r>
              <a:rPr lang="es-ES" sz="3600" b="1" dirty="0" smtClean="0">
                <a:solidFill>
                  <a:srgbClr val="FFC000"/>
                </a:solidFill>
                <a:latin typeface="Arial" pitchFamily="34" charset="0"/>
                <a:cs typeface="Arial" pitchFamily="34" charset="0"/>
              </a:rPr>
              <a:t>®</a:t>
            </a:r>
            <a:endParaRPr lang="es-ES" sz="3600" b="1" dirty="0">
              <a:solidFill>
                <a:srgbClr val="FFC000"/>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0/09/xmldsig#rsa-sha1"/>
    <Reference URI="#idPackageObject" Type="http://www.w3.org/2000/09/xmldsig#Object">
      <DigestMethod Algorithm="http://www.w3.org/2000/09/xmldsig#sha1"/>
      <DigestValue>0oV0PyunOKEfFeavcnDWdv/evQk=</DigestValue>
    </Reference>
    <Reference URI="#idOfficeObject" Type="http://www.w3.org/2000/09/xmldsig#Object">
      <DigestMethod Algorithm="http://www.w3.org/2000/09/xmldsig#sha1"/>
      <DigestValue>F3SiE5IAxgbSGFwwLzbaqheEj2s=</DigestValue>
    </Reference>
  </SignedInfo>
  <SignatureValue>
    SgiqOXRa+2qp5Mb418F9Zt2Vs4u3qK9ISyEHN4iZQdJqrkhT7XNlIDkMZ0HcPhmNLefxLEGK
    BY0VNMNPi0CMEabGoPn1VTbr8s2qNOfSkS/eACVD7/3vl2k+IEp+FHgE96+bG5Yma3SiMIkI
    Q/mbePpa7Y47hmy1O6NEg1Xjl7g=
  </SignatureValue>
  <KeyInfo>
    <KeyValue>
      <RSAKeyValue>
        <Modulus>
            weg3mJLp7XiqJFJho49KnV7TDF7r1GV9j/dCEqJmL7X7bDavGci6a3RxPHQcClKUUKu5lRrG
            qVnapoyAbxnaBvUoueMr3gOJZaMcTR3ajxCi/pYUe379KvYfarQaEcYR+098chetXwcZ8FxV
            RNHMUPXQap2kOCRCmJ1uSq+Rgik=
          </Modulus>
        <Exponent>AQAB</Exponent>
      </RSAKeyValue>
    </KeyValue>
    <X509Data>
      <X509Certificate>
          MIICqjCCAhOgAwIBAgIQM4aT/SuFJKVHhMfsHZJpsDANBgkqhkiG9w0BAQUFADCBijEWMBQG
          A1UEAxMNRGllZ28gTWlyYW5kYTEqMCgGCSqGSIb3DQEJARYbZGllZ29taXJhbmRhQGdlZXMt
          c3BhaW4ub3JnMRkwFwYDVQQKExBHcnVwbyBHRUVTIFNwYWluMSkwJwYDVQQHHiAAWgBhAHIA
          YQBnAG8AegBhACwAIABFAHMAcABhAPEAYTAeFw0xNzA1MjQxMjM4NDFaFw0xODA1MjQxODM4
          NDFaMIGKMRYwFAYDVQQDEw1EaWVnbyBNaXJhbmRhMSowKAYJKoZIhvcNAQkBFhtkaWVnb21p
          cmFuZGFAZ2Vlcy1zcGFpbi5vcmcxGTAXBgNVBAoTEEdydXBvIEdFRVMgU3BhaW4xKTAnBgNV
          BAceIABaAGEAcgBhAGcAbwB6AGEALAAgAEUAcwBwAGEA8QBhMIGfMA0GCSqGSIb3DQEBAQUA
          A4GNADCBiQKBgQDB6DeYkunteKokUmGjj0qdXtMMXuvUZX2P90ISomYvtftsNq8ZyLprdHE8
          dBwKUpRQq7mVGsapWdqmjIBvGdoG9Si54yveA4lloxxNHdqPEKL+lhR7fv0q9h9qtBoRxhH7
          T3xyF61fBxnwXFVE0cxQ9dBqnaQ4JEKYnW5Kr5GCKQIDAQABow8wDTALBgNVHQ8EBAMCBsAw
          DQYJKoZIhvcNAQEFBQADgYEAuzrVpf3ehSvCh+K8cTiUhbg/oN1uLVW2HYyxnb9FVEjf6Vts
          MH48LJVQ39GL9RE76490+hNdJLsElM3CtBbnvRJo1bGcD6Kxe1lb+DEMiBt7MLLIspUAawh8
          nUeC8t0iiF8F+fFlrkv/RM/jdEcWeNNjqKp4YEYnzFVgaxZxygY=
        </X509Certificate>
    </X509Data>
  </KeyInfo>
  <Object xmlns:mdssi="http://schemas.openxmlformats.org/package/2006/digital-signature" Id="idPackageObject">
    <Manifest>
      <Reference URI="/_rels/.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zU3xVjYU7a1ax8o9OQBgdxm5bvU=</DigestValue>
      </Reference>
      <Reference URI="/ppt/_rels/presentation.xml.rels?ContentType=application/vnd.openxmlformats-package.relationships+xml">
        <Transforms>
          <Transform Algorithm="http://schemas.openxmlformats.org/package/2006/RelationshipTransform">
            <mdssi:RelationshipReference SourceId="rId13"/>
            <mdssi:RelationshipReference SourceId="rId18"/>
            <mdssi:RelationshipReference SourceId="rId26"/>
            <mdssi:RelationshipReference SourceId="rId39"/>
            <mdssi:RelationshipReference SourceId="rId3"/>
            <mdssi:RelationshipReference SourceId="rId21"/>
            <mdssi:RelationshipReference SourceId="rId34"/>
            <mdssi:RelationshipReference SourceId="rId42"/>
            <mdssi:RelationshipReference SourceId="rId7"/>
            <mdssi:RelationshipReference SourceId="rId12"/>
            <mdssi:RelationshipReference SourceId="rId17"/>
            <mdssi:RelationshipReference SourceId="rId25"/>
            <mdssi:RelationshipReference SourceId="rId33"/>
            <mdssi:RelationshipReference SourceId="rId38"/>
            <mdssi:RelationshipReference SourceId="rId2"/>
            <mdssi:RelationshipReference SourceId="rId16"/>
            <mdssi:RelationshipReference SourceId="rId20"/>
            <mdssi:RelationshipReference SourceId="rId29"/>
            <mdssi:RelationshipReference SourceId="rId41"/>
            <mdssi:RelationshipReference SourceId="rId1"/>
            <mdssi:RelationshipReference SourceId="rId6"/>
            <mdssi:RelationshipReference SourceId="rId11"/>
            <mdssi:RelationshipReference SourceId="rId24"/>
            <mdssi:RelationshipReference SourceId="rId32"/>
            <mdssi:RelationshipReference SourceId="rId37"/>
            <mdssi:RelationshipReference SourceId="rId40"/>
            <mdssi:RelationshipReference SourceId="rId45"/>
            <mdssi:RelationshipReference SourceId="rId5"/>
            <mdssi:RelationshipReference SourceId="rId15"/>
            <mdssi:RelationshipReference SourceId="rId23"/>
            <mdssi:RelationshipReference SourceId="rId28"/>
            <mdssi:RelationshipReference SourceId="rId36"/>
            <mdssi:RelationshipReference SourceId="rId49"/>
            <mdssi:RelationshipReference SourceId="rId10"/>
            <mdssi:RelationshipReference SourceId="rId19"/>
            <mdssi:RelationshipReference SourceId="rId31"/>
            <mdssi:RelationshipReference SourceId="rId44"/>
            <mdssi:RelationshipReference SourceId="rId4"/>
            <mdssi:RelationshipReference SourceId="rId9"/>
            <mdssi:RelationshipReference SourceId="rId14"/>
            <mdssi:RelationshipReference SourceId="rId22"/>
            <mdssi:RelationshipReference SourceId="rId27"/>
            <mdssi:RelationshipReference SourceId="rId30"/>
            <mdssi:RelationshipReference SourceId="rId35"/>
            <mdssi:RelationshipReference SourceId="rId43"/>
            <mdssi:RelationshipReference SourceId="rId48"/>
            <mdssi:RelationshipReference SourceId="rId8"/>
          </Transform>
          <Transform Algorithm="http://www.w3.org/TR/2001/REC-xml-c14n-20010315"/>
        </Transforms>
        <DigestMethod Algorithm="http://www.w3.org/2000/09/xmldsig#sha1"/>
        <DigestValue>NNLeX1FkKf3FegQn4x0mKrRI8c0=</DigestValue>
      </Reference>
      <Reference URI="/ppt/media/image1.jpeg?ContentType=image/jpeg">
        <DigestMethod Algorithm="http://www.w3.org/2000/09/xmldsig#sha1"/>
        <DigestValue>OZxgWultgKJ7L5M+dg1b49oAZmg=</DigestValue>
      </Reference>
      <Reference URI="/ppt/media/image10.jpeg?ContentType=image/jpeg">
        <DigestMethod Algorithm="http://www.w3.org/2000/09/xmldsig#sha1"/>
        <DigestValue>TFwAZtFInT4d8Xap9w0gZUEsttc=</DigestValue>
      </Reference>
      <Reference URI="/ppt/media/image11.png?ContentType=image/png">
        <DigestMethod Algorithm="http://www.w3.org/2000/09/xmldsig#sha1"/>
        <DigestValue>BfJ6qHQS8XyZIgbPQxsan/UJ6QE=</DigestValue>
      </Reference>
      <Reference URI="/ppt/media/image12.jpeg?ContentType=image/jpeg">
        <DigestMethod Algorithm="http://www.w3.org/2000/09/xmldsig#sha1"/>
        <DigestValue>OM21bqyLThsMpNGY3xblyj2+7NA=</DigestValue>
      </Reference>
      <Reference URI="/ppt/media/image13.jpeg?ContentType=image/jpeg">
        <DigestMethod Algorithm="http://www.w3.org/2000/09/xmldsig#sha1"/>
        <DigestValue>2a6bX3g+lTYVnv/podj5Mp1bxm8=</DigestValue>
      </Reference>
      <Reference URI="/ppt/media/image2.png?ContentType=image/png">
        <DigestMethod Algorithm="http://www.w3.org/2000/09/xmldsig#sha1"/>
        <DigestValue>hw/f22Ht1G3As4Tak45w4vhgPfk=</DigestValue>
      </Reference>
      <Reference URI="/ppt/media/image3.png?ContentType=image/png">
        <DigestMethod Algorithm="http://www.w3.org/2000/09/xmldsig#sha1"/>
        <DigestValue>rLqEUFxUOcLH9Luuo0bd2i5ziw0=</DigestValue>
      </Reference>
      <Reference URI="/ppt/media/image4.jpeg?ContentType=image/jpeg">
        <DigestMethod Algorithm="http://www.w3.org/2000/09/xmldsig#sha1"/>
        <DigestValue>R+9gYT7avl10YxshUS/RO65hPtE=</DigestValue>
      </Reference>
      <Reference URI="/ppt/media/image5.jpeg?ContentType=image/jpeg">
        <DigestMethod Algorithm="http://www.w3.org/2000/09/xmldsig#sha1"/>
        <DigestValue>r0Pqb2Y879iBq62nrDLJcoL5M/I=</DigestValue>
      </Reference>
      <Reference URI="/ppt/media/image6.jpeg?ContentType=image/jpeg">
        <DigestMethod Algorithm="http://www.w3.org/2000/09/xmldsig#sha1"/>
        <DigestValue>yTVXZ06Le3VWc8G+GURRCKhONWw=</DigestValue>
      </Reference>
      <Reference URI="/ppt/media/image7.jpeg?ContentType=image/jpeg">
        <DigestMethod Algorithm="http://www.w3.org/2000/09/xmldsig#sha1"/>
        <DigestValue>QSMkLYFgJV9/yENd0xk6gZ8YNZs=</DigestValue>
      </Reference>
      <Reference URI="/ppt/media/image8.jpeg?ContentType=image/jpeg">
        <DigestMethod Algorithm="http://www.w3.org/2000/09/xmldsig#sha1"/>
        <DigestValue>aamkUoVtrLrIrdrjaZJmwH51E64=</DigestValue>
      </Reference>
      <Reference URI="/ppt/media/image9.png?ContentType=image/png">
        <DigestMethod Algorithm="http://www.w3.org/2000/09/xmldsig#sha1"/>
        <DigestValue>yl9CULaNllpCuU+Xbd3aBkfXL3A=</DigestValue>
      </Reference>
      <Reference URI="/ppt/presentation.xml?ContentType=application/vnd.openxmlformats-officedocument.presentationml.presentation.main+xml">
        <DigestMethod Algorithm="http://www.w3.org/2000/09/xmldsig#sha1"/>
        <DigestValue>PUcX553/vnsdKiTJ3OdWL2z+KuY=</DigestValue>
      </Reference>
      <Reference URI="/ppt/slideLayouts/_rels/slideLayout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9.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slideLayout1.xml?ContentType=application/vnd.openxmlformats-officedocument.presentationml.slideLayout+xml">
        <DigestMethod Algorithm="http://www.w3.org/2000/09/xmldsig#sha1"/>
        <DigestValue>v4ncWAbjEu+nZXAJB2zAFe5NDA8=</DigestValue>
      </Reference>
      <Reference URI="/ppt/slideLayouts/slideLayout10.xml?ContentType=application/vnd.openxmlformats-officedocument.presentationml.slideLayout+xml">
        <DigestMethod Algorithm="http://www.w3.org/2000/09/xmldsig#sha1"/>
        <DigestValue>HvXH/jL669uR1Pd8ZlGCeeauI+k=</DigestValue>
      </Reference>
      <Reference URI="/ppt/slideLayouts/slideLayout11.xml?ContentType=application/vnd.openxmlformats-officedocument.presentationml.slideLayout+xml">
        <DigestMethod Algorithm="http://www.w3.org/2000/09/xmldsig#sha1"/>
        <DigestValue>DAJQcu7b5EwGbwEqzvdskFnBo70=</DigestValue>
      </Reference>
      <Reference URI="/ppt/slideLayouts/slideLayout2.xml?ContentType=application/vnd.openxmlformats-officedocument.presentationml.slideLayout+xml">
        <DigestMethod Algorithm="http://www.w3.org/2000/09/xmldsig#sha1"/>
        <DigestValue>oqF87i7XoenxFyAqwSOfgY5fEWQ=</DigestValue>
      </Reference>
      <Reference URI="/ppt/slideLayouts/slideLayout3.xml?ContentType=application/vnd.openxmlformats-officedocument.presentationml.slideLayout+xml">
        <DigestMethod Algorithm="http://www.w3.org/2000/09/xmldsig#sha1"/>
        <DigestValue>axTHXnPsIoYtG/PJ3xNZdsZOT4M=</DigestValue>
      </Reference>
      <Reference URI="/ppt/slideLayouts/slideLayout4.xml?ContentType=application/vnd.openxmlformats-officedocument.presentationml.slideLayout+xml">
        <DigestMethod Algorithm="http://www.w3.org/2000/09/xmldsig#sha1"/>
        <DigestValue>HpXLkuyIEQYJPwFr0PbTKpCqNc0=</DigestValue>
      </Reference>
      <Reference URI="/ppt/slideLayouts/slideLayout5.xml?ContentType=application/vnd.openxmlformats-officedocument.presentationml.slideLayout+xml">
        <DigestMethod Algorithm="http://www.w3.org/2000/09/xmldsig#sha1"/>
        <DigestValue>1woIWEuf80Q/K7Ny1HU7VEVMwvk=</DigestValue>
      </Reference>
      <Reference URI="/ppt/slideLayouts/slideLayout6.xml?ContentType=application/vnd.openxmlformats-officedocument.presentationml.slideLayout+xml">
        <DigestMethod Algorithm="http://www.w3.org/2000/09/xmldsig#sha1"/>
        <DigestValue>4BkQDqMr/66JSx0qypwfLRCKYVw=</DigestValue>
      </Reference>
      <Reference URI="/ppt/slideLayouts/slideLayout7.xml?ContentType=application/vnd.openxmlformats-officedocument.presentationml.slideLayout+xml">
        <DigestMethod Algorithm="http://www.w3.org/2000/09/xmldsig#sha1"/>
        <DigestValue>i4r9e3IzUy7tPwD7LcgHxCHAiPo=</DigestValue>
      </Reference>
      <Reference URI="/ppt/slideLayouts/slideLayout8.xml?ContentType=application/vnd.openxmlformats-officedocument.presentationml.slideLayout+xml">
        <DigestMethod Algorithm="http://www.w3.org/2000/09/xmldsig#sha1"/>
        <DigestValue>EewylVH3IFfmArYu8/bInXRx2B0=</DigestValue>
      </Reference>
      <Reference URI="/ppt/slideLayouts/slideLayout9.xml?ContentType=application/vnd.openxmlformats-officedocument.presentationml.slideLayout+xml">
        <DigestMethod Algorithm="http://www.w3.org/2000/09/xmldsig#sha1"/>
        <DigestValue>hTqA6/gROC8DWPvmyuD9YI3RmiA=</DigestValue>
      </Reference>
      <Reference URI="/ppt/slideMasters/_rels/slideMaster1.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0"/>
            <mdssi:RelationshipReference SourceId="rId4"/>
            <mdssi:RelationshipReference SourceId="rId9"/>
          </Transform>
          <Transform Algorithm="http://www.w3.org/TR/2001/REC-xml-c14n-20010315"/>
        </Transforms>
        <DigestMethod Algorithm="http://www.w3.org/2000/09/xmldsig#sha1"/>
        <DigestValue>FKAuz83PS8d31d6TrfNpQ0KriEI=</DigestValue>
      </Reference>
      <Reference URI="/ppt/slideMasters/slideMaster1.xml?ContentType=application/vnd.openxmlformats-officedocument.presentationml.slideMaster+xml">
        <DigestMethod Algorithm="http://www.w3.org/2000/09/xmldsig#sha1"/>
        <DigestValue>j5UQwsqmL0jYR2ap2V2IrKtIR/E=</DigestValue>
      </Reference>
      <Reference URI="/ppt/slides/_rels/slide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0.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1.xml.rels?ContentType=application/vnd.openxmlformats-package.relationships+xml">
        <Transforms>
          <Transform Algorithm="http://schemas.openxmlformats.org/package/2006/RelationshipTransform">
            <mdssi:RelationshipReference SourceId="rId3"/>
            <mdssi:RelationshipReference SourceId="rId7"/>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h6J7U2Neb+zCG7WSa/lpwi7ryeY=</DigestValue>
      </Reference>
      <Reference URI="/ppt/slides/_rels/slide1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3ZGXm56vyMm4pr9U8wWhIiPRaFQ=</DigestValue>
      </Reference>
      <Reference URI="/ppt/slides/_rels/slide1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xRcgOYXHgfGFCbBQK8Z+7VuxjSo=</DigestValue>
      </Reference>
      <Reference URI="/ppt/slides/_rels/slide1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ZSkrTSbTKeM37ON/1MKFmIk1ujw=</DigestValue>
      </Reference>
      <Reference URI="/ppt/slides/_rels/slide1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6.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7.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1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0.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HdLkaru9A+KO5X2ouCbwVLbN/YI=</DigestValue>
      </Reference>
      <Reference URI="/ppt/slides/_rels/slide26.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7.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2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xLwhWXPVR7CuR3vbAQB6NGOv+u8=</DigestValue>
      </Reference>
      <Reference URI="/ppt/slides/_rels/slide2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0.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6.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7.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3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tm3qa47qfe6+AJysRUW04Aihun4=</DigestValue>
      </Reference>
      <Reference URI="/ppt/slides/_rels/slide40.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4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4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4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4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5.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tm3qa47qfe6+AJysRUW04Aihun4=</DigestValue>
      </Reference>
      <Reference URI="/ppt/slides/_rels/slide6.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5"/>
            <mdssi:RelationshipReference SourceId="rId4"/>
          </Transform>
          <Transform Algorithm="http://www.w3.org/TR/2001/REC-xml-c14n-20010315"/>
        </Transforms>
        <DigestMethod Algorithm="http://www.w3.org/2000/09/xmldsig#sha1"/>
        <DigestValue>tm3qa47qfe6+AJysRUW04Aihun4=</DigestValue>
      </Reference>
      <Reference URI="/ppt/slides/_rels/slide7.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_rels/slide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ACJxl736qX6xMZQXhXpuaahfr1k=</DigestValue>
      </Reference>
      <Reference URI="/ppt/slides/slide1.xml?ContentType=application/vnd.openxmlformats-officedocument.presentationml.slide+xml">
        <DigestMethod Algorithm="http://www.w3.org/2000/09/xmldsig#sha1"/>
        <DigestValue>FhMqMuaJOsNFBX3YRJzahZVxuRA=</DigestValue>
      </Reference>
      <Reference URI="/ppt/slides/slide10.xml?ContentType=application/vnd.openxmlformats-officedocument.presentationml.slide+xml">
        <DigestMethod Algorithm="http://www.w3.org/2000/09/xmldsig#sha1"/>
        <DigestValue>I4oWldxekzrdP4GE2Xa+V43TBGk=</DigestValue>
      </Reference>
      <Reference URI="/ppt/slides/slide11.xml?ContentType=application/vnd.openxmlformats-officedocument.presentationml.slide+xml">
        <DigestMethod Algorithm="http://www.w3.org/2000/09/xmldsig#sha1"/>
        <DigestValue>3nkEZIJsErfUAPqMk72Zhmhefzs=</DigestValue>
      </Reference>
      <Reference URI="/ppt/slides/slide12.xml?ContentType=application/vnd.openxmlformats-officedocument.presentationml.slide+xml">
        <DigestMethod Algorithm="http://www.w3.org/2000/09/xmldsig#sha1"/>
        <DigestValue>lGS43YAS4eT5qlwbXIIo3LKn2wI=</DigestValue>
      </Reference>
      <Reference URI="/ppt/slides/slide13.xml?ContentType=application/vnd.openxmlformats-officedocument.presentationml.slide+xml">
        <DigestMethod Algorithm="http://www.w3.org/2000/09/xmldsig#sha1"/>
        <DigestValue>g+WyOPcMVSDfP926G/2cbO76bW0=</DigestValue>
      </Reference>
      <Reference URI="/ppt/slides/slide14.xml?ContentType=application/vnd.openxmlformats-officedocument.presentationml.slide+xml">
        <DigestMethod Algorithm="http://www.w3.org/2000/09/xmldsig#sha1"/>
        <DigestValue>EN3vMSajaQewKxqpcRESXTHLIy8=</DigestValue>
      </Reference>
      <Reference URI="/ppt/slides/slide15.xml?ContentType=application/vnd.openxmlformats-officedocument.presentationml.slide+xml">
        <DigestMethod Algorithm="http://www.w3.org/2000/09/xmldsig#sha1"/>
        <DigestValue>iqPV9S1SL10ozq9PDqmbin8tOqI=</DigestValue>
      </Reference>
      <Reference URI="/ppt/slides/slide16.xml?ContentType=application/vnd.openxmlformats-officedocument.presentationml.slide+xml">
        <DigestMethod Algorithm="http://www.w3.org/2000/09/xmldsig#sha1"/>
        <DigestValue>pFL/hkcl7H08qQb4AaGW+GDvz3Q=</DigestValue>
      </Reference>
      <Reference URI="/ppt/slides/slide17.xml?ContentType=application/vnd.openxmlformats-officedocument.presentationml.slide+xml">
        <DigestMethod Algorithm="http://www.w3.org/2000/09/xmldsig#sha1"/>
        <DigestValue>OjwDOEph+I51oI3gmaDXZbupS5U=</DigestValue>
      </Reference>
      <Reference URI="/ppt/slides/slide18.xml?ContentType=application/vnd.openxmlformats-officedocument.presentationml.slide+xml">
        <DigestMethod Algorithm="http://www.w3.org/2000/09/xmldsig#sha1"/>
        <DigestValue>FzqoQJXjbHbmz06T50jajYS2FHA=</DigestValue>
      </Reference>
      <Reference URI="/ppt/slides/slide19.xml?ContentType=application/vnd.openxmlformats-officedocument.presentationml.slide+xml">
        <DigestMethod Algorithm="http://www.w3.org/2000/09/xmldsig#sha1"/>
        <DigestValue>mwDx5GZxER3A11z3JyeZfr5/0PA=</DigestValue>
      </Reference>
      <Reference URI="/ppt/slides/slide2.xml?ContentType=application/vnd.openxmlformats-officedocument.presentationml.slide+xml">
        <DigestMethod Algorithm="http://www.w3.org/2000/09/xmldsig#sha1"/>
        <DigestValue>d9Q/rEyac8oSZrktWik7pV/8cvU=</DigestValue>
      </Reference>
      <Reference URI="/ppt/slides/slide20.xml?ContentType=application/vnd.openxmlformats-officedocument.presentationml.slide+xml">
        <DigestMethod Algorithm="http://www.w3.org/2000/09/xmldsig#sha1"/>
        <DigestValue>Mo5AMwheOTcW9iIaeLgYZchE7YY=</DigestValue>
      </Reference>
      <Reference URI="/ppt/slides/slide21.xml?ContentType=application/vnd.openxmlformats-officedocument.presentationml.slide+xml">
        <DigestMethod Algorithm="http://www.w3.org/2000/09/xmldsig#sha1"/>
        <DigestValue>/KIBMY+fW8MIa/1J9jt4T/J8LEE=</DigestValue>
      </Reference>
      <Reference URI="/ppt/slides/slide22.xml?ContentType=application/vnd.openxmlformats-officedocument.presentationml.slide+xml">
        <DigestMethod Algorithm="http://www.w3.org/2000/09/xmldsig#sha1"/>
        <DigestValue>CSRsZrDnqV/g0rn4QhTCo2M/Uvo=</DigestValue>
      </Reference>
      <Reference URI="/ppt/slides/slide23.xml?ContentType=application/vnd.openxmlformats-officedocument.presentationml.slide+xml">
        <DigestMethod Algorithm="http://www.w3.org/2000/09/xmldsig#sha1"/>
        <DigestValue>Mz/7PwL4QR2N0IHB9LQ0NTcCqAM=</DigestValue>
      </Reference>
      <Reference URI="/ppt/slides/slide24.xml?ContentType=application/vnd.openxmlformats-officedocument.presentationml.slide+xml">
        <DigestMethod Algorithm="http://www.w3.org/2000/09/xmldsig#sha1"/>
        <DigestValue>ZvWxJpSUhiWDE2JO0zelIqyNhQA=</DigestValue>
      </Reference>
      <Reference URI="/ppt/slides/slide25.xml?ContentType=application/vnd.openxmlformats-officedocument.presentationml.slide+xml">
        <DigestMethod Algorithm="http://www.w3.org/2000/09/xmldsig#sha1"/>
        <DigestValue>PCt0jCuUoSbFZefDT20e18Fgp+g=</DigestValue>
      </Reference>
      <Reference URI="/ppt/slides/slide26.xml?ContentType=application/vnd.openxmlformats-officedocument.presentationml.slide+xml">
        <DigestMethod Algorithm="http://www.w3.org/2000/09/xmldsig#sha1"/>
        <DigestValue>sFStX7pXXIk+0RS+CZjf+Q4R/d8=</DigestValue>
      </Reference>
      <Reference URI="/ppt/slides/slide27.xml?ContentType=application/vnd.openxmlformats-officedocument.presentationml.slide+xml">
        <DigestMethod Algorithm="http://www.w3.org/2000/09/xmldsig#sha1"/>
        <DigestValue>hYx1TzS1+yZCEhywNojUpRo8QKY=</DigestValue>
      </Reference>
      <Reference URI="/ppt/slides/slide28.xml?ContentType=application/vnd.openxmlformats-officedocument.presentationml.slide+xml">
        <DigestMethod Algorithm="http://www.w3.org/2000/09/xmldsig#sha1"/>
        <DigestValue>+Y32CLL9XDVoW3OxyzR7RMdZTbs=</DigestValue>
      </Reference>
      <Reference URI="/ppt/slides/slide29.xml?ContentType=application/vnd.openxmlformats-officedocument.presentationml.slide+xml">
        <DigestMethod Algorithm="http://www.w3.org/2000/09/xmldsig#sha1"/>
        <DigestValue>CRIV0iyqRIhhlUOhl70QlDAltnU=</DigestValue>
      </Reference>
      <Reference URI="/ppt/slides/slide3.xml?ContentType=application/vnd.openxmlformats-officedocument.presentationml.slide+xml">
        <DigestMethod Algorithm="http://www.w3.org/2000/09/xmldsig#sha1"/>
        <DigestValue>Wu61vtVsSsRNus03NPziIu9nypI=</DigestValue>
      </Reference>
      <Reference URI="/ppt/slides/slide30.xml?ContentType=application/vnd.openxmlformats-officedocument.presentationml.slide+xml">
        <DigestMethod Algorithm="http://www.w3.org/2000/09/xmldsig#sha1"/>
        <DigestValue>Nwedg8B2WjvgH9PdMdbuT8tttZQ=</DigestValue>
      </Reference>
      <Reference URI="/ppt/slides/slide31.xml?ContentType=application/vnd.openxmlformats-officedocument.presentationml.slide+xml">
        <DigestMethod Algorithm="http://www.w3.org/2000/09/xmldsig#sha1"/>
        <DigestValue>hAyPkWck71xeP2lT6RexYimvvAY=</DigestValue>
      </Reference>
      <Reference URI="/ppt/slides/slide32.xml?ContentType=application/vnd.openxmlformats-officedocument.presentationml.slide+xml">
        <DigestMethod Algorithm="http://www.w3.org/2000/09/xmldsig#sha1"/>
        <DigestValue>M2zeowcfkTwhbkm4kWK17bPQgvs=</DigestValue>
      </Reference>
      <Reference URI="/ppt/slides/slide33.xml?ContentType=application/vnd.openxmlformats-officedocument.presentationml.slide+xml">
        <DigestMethod Algorithm="http://www.w3.org/2000/09/xmldsig#sha1"/>
        <DigestValue>XOoYe2anfc+D1GjqrpqqnY9gy+Q=</DigestValue>
      </Reference>
      <Reference URI="/ppt/slides/slide34.xml?ContentType=application/vnd.openxmlformats-officedocument.presentationml.slide+xml">
        <DigestMethod Algorithm="http://www.w3.org/2000/09/xmldsig#sha1"/>
        <DigestValue>YjmRcScnXILg9rMirSWKetIx4Ls=</DigestValue>
      </Reference>
      <Reference URI="/ppt/slides/slide35.xml?ContentType=application/vnd.openxmlformats-officedocument.presentationml.slide+xml">
        <DigestMethod Algorithm="http://www.w3.org/2000/09/xmldsig#sha1"/>
        <DigestValue>f+bck8nulhmgUNY4KDkCkwDSI4M=</DigestValue>
      </Reference>
      <Reference URI="/ppt/slides/slide36.xml?ContentType=application/vnd.openxmlformats-officedocument.presentationml.slide+xml">
        <DigestMethod Algorithm="http://www.w3.org/2000/09/xmldsig#sha1"/>
        <DigestValue>CIOKRW/fycCn7dpgVaiJj7zpHVU=</DigestValue>
      </Reference>
      <Reference URI="/ppt/slides/slide37.xml?ContentType=application/vnd.openxmlformats-officedocument.presentationml.slide+xml">
        <DigestMethod Algorithm="http://www.w3.org/2000/09/xmldsig#sha1"/>
        <DigestValue>P10ju+55JF7bapge2ztt3okLxgc=</DigestValue>
      </Reference>
      <Reference URI="/ppt/slides/slide38.xml?ContentType=application/vnd.openxmlformats-officedocument.presentationml.slide+xml">
        <DigestMethod Algorithm="http://www.w3.org/2000/09/xmldsig#sha1"/>
        <DigestValue>IKyOHkvyXaNmpMoqV/WVd7M7boE=</DigestValue>
      </Reference>
      <Reference URI="/ppt/slides/slide39.xml?ContentType=application/vnd.openxmlformats-officedocument.presentationml.slide+xml">
        <DigestMethod Algorithm="http://www.w3.org/2000/09/xmldsig#sha1"/>
        <DigestValue>ElplqibI9ioRHTcacBYcYKb5Y/4=</DigestValue>
      </Reference>
      <Reference URI="/ppt/slides/slide4.xml?ContentType=application/vnd.openxmlformats-officedocument.presentationml.slide+xml">
        <DigestMethod Algorithm="http://www.w3.org/2000/09/xmldsig#sha1"/>
        <DigestValue>ti7eU0jy26c8ksu1K8B/tnNDbiw=</DigestValue>
      </Reference>
      <Reference URI="/ppt/slides/slide40.xml?ContentType=application/vnd.openxmlformats-officedocument.presentationml.slide+xml">
        <DigestMethod Algorithm="http://www.w3.org/2000/09/xmldsig#sha1"/>
        <DigestValue>h5qe4nc5Knw9CXRo0RE+ItMkzYA=</DigestValue>
      </Reference>
      <Reference URI="/ppt/slides/slide41.xml?ContentType=application/vnd.openxmlformats-officedocument.presentationml.slide+xml">
        <DigestMethod Algorithm="http://www.w3.org/2000/09/xmldsig#sha1"/>
        <DigestValue>xrndleyrfBIDJkcwJ7Ok0jUOYT4=</DigestValue>
      </Reference>
      <Reference URI="/ppt/slides/slide42.xml?ContentType=application/vnd.openxmlformats-officedocument.presentationml.slide+xml">
        <DigestMethod Algorithm="http://www.w3.org/2000/09/xmldsig#sha1"/>
        <DigestValue>34BwdYKuGMPQLd0vuhq6ud9sCQY=</DigestValue>
      </Reference>
      <Reference URI="/ppt/slides/slide43.xml?ContentType=application/vnd.openxmlformats-officedocument.presentationml.slide+xml">
        <DigestMethod Algorithm="http://www.w3.org/2000/09/xmldsig#sha1"/>
        <DigestValue>Q2ciRxw+6fvgHWmYZxLVdAvqDWw=</DigestValue>
      </Reference>
      <Reference URI="/ppt/slides/slide44.xml?ContentType=application/vnd.openxmlformats-officedocument.presentationml.slide+xml">
        <DigestMethod Algorithm="http://www.w3.org/2000/09/xmldsig#sha1"/>
        <DigestValue>gEQ9Y5iAGyO0dWHmjFOF1UkFJm4=</DigestValue>
      </Reference>
      <Reference URI="/ppt/slides/slide5.xml?ContentType=application/vnd.openxmlformats-officedocument.presentationml.slide+xml">
        <DigestMethod Algorithm="http://www.w3.org/2000/09/xmldsig#sha1"/>
        <DigestValue>8yMCAGC/6w1Rz1/Noh0S7VP+OZ4=</DigestValue>
      </Reference>
      <Reference URI="/ppt/slides/slide6.xml?ContentType=application/vnd.openxmlformats-officedocument.presentationml.slide+xml">
        <DigestMethod Algorithm="http://www.w3.org/2000/09/xmldsig#sha1"/>
        <DigestValue>gjpNVQ1XQzhpPGQ+SF8jHM1HrYQ=</DigestValue>
      </Reference>
      <Reference URI="/ppt/slides/slide7.xml?ContentType=application/vnd.openxmlformats-officedocument.presentationml.slide+xml">
        <DigestMethod Algorithm="http://www.w3.org/2000/09/xmldsig#sha1"/>
        <DigestValue>9lkOMdWqceTTWryFXBpE4KPXrD4=</DigestValue>
      </Reference>
      <Reference URI="/ppt/slides/slide8.xml?ContentType=application/vnd.openxmlformats-officedocument.presentationml.slide+xml">
        <DigestMethod Algorithm="http://www.w3.org/2000/09/xmldsig#sha1"/>
        <DigestValue>2yxWbF8zuVxu2yJRiylBx4SxvD0=</DigestValue>
      </Reference>
      <Reference URI="/ppt/slides/slide9.xml?ContentType=application/vnd.openxmlformats-officedocument.presentationml.slide+xml">
        <DigestMethod Algorithm="http://www.w3.org/2000/09/xmldsig#sha1"/>
        <DigestValue>VWqC6BKX9NjwtYXbQhphDsqgGhQ=</DigestValue>
      </Reference>
      <Reference URI="/ppt/tableStyles.xml?ContentType=application/vnd.openxmlformats-officedocument.presentationml.tableStyles+xml">
        <DigestMethod Algorithm="http://www.w3.org/2000/09/xmldsig#sha1"/>
        <DigestValue>Sb/RPtAhmbAEvwoBmllvEndY2SY=</DigestValue>
      </Reference>
      <Reference URI="/ppt/theme/theme1.xml?ContentType=application/vnd.openxmlformats-officedocument.theme+xml">
        <DigestMethod Algorithm="http://www.w3.org/2000/09/xmldsig#sha1"/>
        <DigestValue>h2/QY0FAeT1+q0lCbK/a+lwnD/w=</DigestValue>
      </Reference>
    </Manifest>
    <SignatureProperties>
      <SignatureProperty Id="idSignatureTime" Target="#idPackageSignature">
        <mdssi:SignatureTime>
          <mdssi:Format>YYYY-MM-DDThh:mm:ssTZD</mdssi:Format>
          <mdssi:Value>2017-05-24T13:54:43Z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Presentación (R) propiedad intelectual del Grupo GEES Spain</SignatureComments>
          <WindowsVersion>6.0</WindowsVersion>
          <OfficeVersion>12.0</OfficeVersion>
          <ApplicationVersion>12.0</ApplicationVersion>
          <Monitors>2</Monitors>
          <HorizontalResolution>1920</HorizontalResolution>
          <VerticalResolution>1080</VerticalResolution>
          <ColorDepth>32</ColorDepth>
          <SignatureProviderId>{00000000-0000-0000-0000-000000000000}</SignatureProviderId>
          <SignatureProviderUrl/>
          <SignatureProviderDetails>9</SignatureProviderDetails>
          <ManifestHashAlgorithm>http://www.w3.org/2000/09/xmldsig#sha1</ManifestHashAlgorithm>
          <SignatureType>1</SignatureType>
        </SignatureInfoV1>
      </SignatureProperty>
    </SignatureProperties>
  </Object>
</Signature>
</file>

<file path=docProps/app.xml><?xml version="1.0" encoding="utf-8"?>
<Properties xmlns="http://schemas.openxmlformats.org/officeDocument/2006/extended-properties" xmlns:vt="http://schemas.openxmlformats.org/officeDocument/2006/docPropsVTypes">
  <TotalTime>568</TotalTime>
  <Words>2173</Words>
  <Application>Microsoft Office PowerPoint</Application>
  <PresentationFormat>Presentación en pantalla (4:3)</PresentationFormat>
  <Paragraphs>396</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Ballena Azul</dc:title>
  <dc:subject>Documento Formativo e Informativo</dc:subject>
  <dc:creator>Grupo GEES Spain</dc:creator>
  <cp:keywords>Miranda, Tapia y Barrera</cp:keywords>
  <cp:lastModifiedBy>ECI</cp:lastModifiedBy>
  <cp:revision>58</cp:revision>
  <dcterms:created xsi:type="dcterms:W3CDTF">2017-05-16T14:07:02Z</dcterms:created>
  <dcterms:modified xsi:type="dcterms:W3CDTF">2017-05-24T13:54:11Z</dcterms:modified>
</cp:coreProperties>
</file>